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8739" y="40657"/>
            <a:ext cx="8573770" cy="2585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3022" y="-14222"/>
            <a:ext cx="8557955" cy="1708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79236" y="1170477"/>
            <a:ext cx="4806950" cy="185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351519" y="6442773"/>
            <a:ext cx="280670" cy="22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25913" y="802727"/>
            <a:ext cx="7491730" cy="2708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  <a:tabLst>
                <a:tab pos="6192520" algn="l"/>
              </a:tabLst>
            </a:pP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Приемы решения </a:t>
            </a:r>
            <a:r>
              <a:rPr sz="4400" b="0" spc="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практико- </a:t>
            </a:r>
            <a:r>
              <a:rPr sz="4400" b="0" spc="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ориентированных </a:t>
            </a:r>
            <a:r>
              <a:rPr sz="4400" b="0" spc="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spc="-5" dirty="0">
                <a:solidFill>
                  <a:srgbClr val="FF0000"/>
                </a:solidFill>
                <a:latin typeface="Arial Black"/>
                <a:cs typeface="Arial Black"/>
              </a:rPr>
              <a:t>з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а</a:t>
            </a:r>
            <a:r>
              <a:rPr sz="4400" b="0" spc="-5" dirty="0">
                <a:solidFill>
                  <a:srgbClr val="FF0000"/>
                </a:solidFill>
                <a:latin typeface="Arial Black"/>
                <a:cs typeface="Arial Black"/>
              </a:rPr>
              <a:t>д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ач</a:t>
            </a:r>
            <a:r>
              <a:rPr sz="4400" b="0" spc="-1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ново</a:t>
            </a:r>
            <a:r>
              <a:rPr sz="4400" b="0" spc="-5" dirty="0">
                <a:solidFill>
                  <a:srgbClr val="FF0000"/>
                </a:solidFill>
                <a:latin typeface="Arial Black"/>
                <a:cs typeface="Arial Black"/>
              </a:rPr>
              <a:t>г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о</a:t>
            </a:r>
            <a:r>
              <a:rPr sz="4400" b="0" spc="-1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spc="-5" dirty="0">
                <a:solidFill>
                  <a:srgbClr val="FF0000"/>
                </a:solidFill>
                <a:latin typeface="Arial Black"/>
                <a:cs typeface="Arial Black"/>
              </a:rPr>
              <a:t>ти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па	ОГЭ</a:t>
            </a:r>
            <a:endParaRPr sz="4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9204" y="2016252"/>
            <a:ext cx="8387080" cy="1902460"/>
            <a:chOff x="489204" y="2016252"/>
            <a:chExt cx="8387080" cy="19024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9204" y="2016252"/>
              <a:ext cx="8386569" cy="123139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45919" y="2686811"/>
              <a:ext cx="5885687" cy="1231391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23118" y="2145601"/>
            <a:ext cx="7498080" cy="1367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69035" marR="5080" indent="-1156970">
              <a:lnSpc>
                <a:spcPct val="100000"/>
              </a:lnSpc>
              <a:spcBef>
                <a:spcPts val="105"/>
              </a:spcBef>
            </a:pP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Задачи</a:t>
            </a:r>
            <a:r>
              <a:rPr sz="4400" b="0" spc="-4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о</a:t>
            </a:r>
            <a:r>
              <a:rPr sz="4400" b="0" spc="-3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земледелии</a:t>
            </a:r>
            <a:r>
              <a:rPr sz="4400" b="0" spc="-5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в </a:t>
            </a:r>
            <a:r>
              <a:rPr sz="4400" b="0" spc="-145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горных</a:t>
            </a:r>
            <a:r>
              <a:rPr sz="4400" b="0" spc="-2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районах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10</a:t>
            </a:fld>
            <a:endParaRPr spc="-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43702" y="4786325"/>
            <a:ext cx="2485546" cy="168064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64459" y="238165"/>
            <a:ext cx="8456930" cy="59353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23825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Times New Roman"/>
                <a:cs typeface="Times New Roman"/>
              </a:rPr>
              <a:t>В </a:t>
            </a:r>
            <a:r>
              <a:rPr sz="2000" b="1" spc="-10" dirty="0">
                <a:latin typeface="Times New Roman"/>
                <a:cs typeface="Times New Roman"/>
              </a:rPr>
              <a:t>горных </a:t>
            </a:r>
            <a:r>
              <a:rPr sz="2000" b="1" dirty="0">
                <a:latin typeface="Times New Roman"/>
                <a:cs typeface="Times New Roman"/>
              </a:rPr>
              <a:t>районах, </a:t>
            </a:r>
            <a:r>
              <a:rPr sz="2000" b="1" spc="-5" dirty="0">
                <a:latin typeface="Times New Roman"/>
                <a:cs typeface="Times New Roman"/>
              </a:rPr>
              <a:t>особенно </a:t>
            </a:r>
            <a:r>
              <a:rPr sz="2000" b="1" dirty="0">
                <a:latin typeface="Times New Roman"/>
                <a:cs typeface="Times New Roman"/>
              </a:rPr>
              <a:t>в </a:t>
            </a:r>
            <a:r>
              <a:rPr sz="2000" b="1" spc="-15" dirty="0">
                <a:latin typeface="Times New Roman"/>
                <a:cs typeface="Times New Roman"/>
              </a:rPr>
              <a:t>южных </a:t>
            </a:r>
            <a:r>
              <a:rPr sz="2000" b="1" dirty="0">
                <a:latin typeface="Times New Roman"/>
                <a:cs typeface="Times New Roman"/>
              </a:rPr>
              <a:t>широтах с </a:t>
            </a:r>
            <a:r>
              <a:rPr sz="2000" b="1" spc="-5" dirty="0">
                <a:latin typeface="Times New Roman"/>
                <a:cs typeface="Times New Roman"/>
              </a:rPr>
              <a:t>влажным </a:t>
            </a:r>
            <a:r>
              <a:rPr sz="2000" b="1" spc="-15" dirty="0">
                <a:latin typeface="Times New Roman"/>
                <a:cs typeface="Times New Roman"/>
              </a:rPr>
              <a:t>климатом, 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земледельцы на </a:t>
            </a:r>
            <a:r>
              <a:rPr sz="2000" b="1" dirty="0">
                <a:latin typeface="Times New Roman"/>
                <a:cs typeface="Times New Roman"/>
              </a:rPr>
              <a:t>склонах </a:t>
            </a:r>
            <a:r>
              <a:rPr sz="2000" b="1" spc="-15" dirty="0">
                <a:latin typeface="Times New Roman"/>
                <a:cs typeface="Times New Roman"/>
              </a:rPr>
              <a:t>гор </a:t>
            </a:r>
            <a:r>
              <a:rPr sz="2000" b="1" spc="-5" dirty="0">
                <a:latin typeface="Times New Roman"/>
                <a:cs typeface="Times New Roman"/>
              </a:rPr>
              <a:t>устраивают террасы. </a:t>
            </a:r>
            <a:r>
              <a:rPr sz="20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Земледельческие </a:t>
            </a:r>
            <a:r>
              <a:rPr sz="20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террасы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- </a:t>
            </a:r>
            <a:r>
              <a:rPr sz="20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это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горизонтальные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площадки, </a:t>
            </a:r>
            <a:r>
              <a:rPr sz="20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напоминающие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ступени</a:t>
            </a:r>
            <a:r>
              <a:rPr sz="2000" b="1" spc="-5" dirty="0">
                <a:latin typeface="Times New Roman"/>
                <a:cs typeface="Times New Roman"/>
              </a:rPr>
              <a:t>. Во </a:t>
            </a:r>
            <a:r>
              <a:rPr sz="2000" b="1" dirty="0">
                <a:latin typeface="Times New Roman"/>
                <a:cs typeface="Times New Roman"/>
              </a:rPr>
              <a:t> время </a:t>
            </a:r>
            <a:r>
              <a:rPr sz="2000" b="1" spc="-15" dirty="0">
                <a:latin typeface="Times New Roman"/>
                <a:cs typeface="Times New Roman"/>
              </a:rPr>
              <a:t>дождя </a:t>
            </a:r>
            <a:r>
              <a:rPr sz="2000" b="1" spc="-20" dirty="0">
                <a:latin typeface="Times New Roman"/>
                <a:cs typeface="Times New Roman"/>
              </a:rPr>
              <a:t>вода </a:t>
            </a:r>
            <a:r>
              <a:rPr sz="2000" b="1" spc="-10" dirty="0">
                <a:latin typeface="Times New Roman"/>
                <a:cs typeface="Times New Roman"/>
              </a:rPr>
              <a:t>стекает </a:t>
            </a:r>
            <a:r>
              <a:rPr sz="2000" b="1" dirty="0">
                <a:latin typeface="Times New Roman"/>
                <a:cs typeface="Times New Roman"/>
              </a:rPr>
              <a:t>с верхних </a:t>
            </a:r>
            <a:r>
              <a:rPr sz="2000" b="1" spc="-5" dirty="0">
                <a:latin typeface="Times New Roman"/>
                <a:cs typeface="Times New Roman"/>
              </a:rPr>
              <a:t>террас вниз по </a:t>
            </a:r>
            <a:r>
              <a:rPr sz="2000" b="1" dirty="0">
                <a:latin typeface="Times New Roman"/>
                <a:cs typeface="Times New Roman"/>
              </a:rPr>
              <a:t>специальным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каналам. Поэтому </a:t>
            </a:r>
            <a:r>
              <a:rPr sz="2000" b="1" spc="-10" dirty="0">
                <a:latin typeface="Times New Roman"/>
                <a:cs typeface="Times New Roman"/>
              </a:rPr>
              <a:t>почва </a:t>
            </a:r>
            <a:r>
              <a:rPr sz="2000" b="1" spc="-5" dirty="0">
                <a:latin typeface="Times New Roman"/>
                <a:cs typeface="Times New Roman"/>
              </a:rPr>
              <a:t>на </a:t>
            </a:r>
            <a:r>
              <a:rPr sz="2000" b="1" dirty="0">
                <a:latin typeface="Times New Roman"/>
                <a:cs typeface="Times New Roman"/>
              </a:rPr>
              <a:t>террасах </a:t>
            </a:r>
            <a:r>
              <a:rPr sz="2000" b="1" spc="-5" dirty="0">
                <a:latin typeface="Times New Roman"/>
                <a:cs typeface="Times New Roman"/>
              </a:rPr>
              <a:t>не размывается </a:t>
            </a:r>
            <a:r>
              <a:rPr sz="2000" b="1" dirty="0">
                <a:latin typeface="Times New Roman"/>
                <a:cs typeface="Times New Roman"/>
              </a:rPr>
              <a:t>и </a:t>
            </a:r>
            <a:r>
              <a:rPr sz="2000" b="1" spc="-5" dirty="0">
                <a:latin typeface="Times New Roman"/>
                <a:cs typeface="Times New Roman"/>
              </a:rPr>
              <a:t>урожай не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страдает. </a:t>
            </a:r>
            <a:r>
              <a:rPr sz="2000" b="1" spc="-10" dirty="0">
                <a:latin typeface="Times New Roman"/>
                <a:cs typeface="Times New Roman"/>
              </a:rPr>
              <a:t>Медленный сток </a:t>
            </a:r>
            <a:r>
              <a:rPr sz="2000" b="1" spc="-20" dirty="0">
                <a:latin typeface="Times New Roman"/>
                <a:cs typeface="Times New Roman"/>
              </a:rPr>
              <a:t>воды </a:t>
            </a:r>
            <a:r>
              <a:rPr sz="2000" b="1" dirty="0">
                <a:latin typeface="Times New Roman"/>
                <a:cs typeface="Times New Roman"/>
              </a:rPr>
              <a:t>с </a:t>
            </a:r>
            <a:r>
              <a:rPr sz="2000" b="1" spc="-5" dirty="0">
                <a:latin typeface="Times New Roman"/>
                <a:cs typeface="Times New Roman"/>
              </a:rPr>
              <a:t>вершины </a:t>
            </a:r>
            <a:r>
              <a:rPr sz="2000" b="1" dirty="0">
                <a:latin typeface="Times New Roman"/>
                <a:cs typeface="Times New Roman"/>
              </a:rPr>
              <a:t>склона </a:t>
            </a:r>
            <a:r>
              <a:rPr sz="2000" b="1" spc="-5" dirty="0">
                <a:latin typeface="Times New Roman"/>
                <a:cs typeface="Times New Roman"/>
              </a:rPr>
              <a:t>вниз </a:t>
            </a:r>
            <a:r>
              <a:rPr sz="2000" b="1" dirty="0">
                <a:latin typeface="Times New Roman"/>
                <a:cs typeface="Times New Roman"/>
              </a:rPr>
              <a:t>с </a:t>
            </a:r>
            <a:r>
              <a:rPr sz="2000" b="1" spc="-5" dirty="0">
                <a:latin typeface="Times New Roman"/>
                <a:cs typeface="Times New Roman"/>
              </a:rPr>
              <a:t>террасы на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террасу позволяет </a:t>
            </a:r>
            <a:r>
              <a:rPr sz="2000" b="1" spc="-10" dirty="0">
                <a:latin typeface="Times New Roman"/>
                <a:cs typeface="Times New Roman"/>
              </a:rPr>
              <a:t>выращивать даже влаголюбивые </a:t>
            </a:r>
            <a:r>
              <a:rPr sz="2000" b="1" spc="-20" dirty="0">
                <a:latin typeface="Times New Roman"/>
                <a:cs typeface="Times New Roman"/>
              </a:rPr>
              <a:t>культуры. </a:t>
            </a:r>
            <a:r>
              <a:rPr sz="2000" b="1" dirty="0">
                <a:latin typeface="Times New Roman"/>
                <a:cs typeface="Times New Roman"/>
              </a:rPr>
              <a:t>В </a:t>
            </a:r>
            <a:r>
              <a:rPr sz="2000" b="1" spc="-10" dirty="0">
                <a:latin typeface="Times New Roman"/>
                <a:cs typeface="Times New Roman"/>
              </a:rPr>
              <a:t>Юго- 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Восточной </a:t>
            </a:r>
            <a:r>
              <a:rPr sz="2000" b="1" dirty="0">
                <a:latin typeface="Times New Roman"/>
                <a:cs typeface="Times New Roman"/>
              </a:rPr>
              <a:t>Азии </a:t>
            </a:r>
            <a:r>
              <a:rPr sz="2000" b="1" spc="-5" dirty="0">
                <a:latin typeface="Times New Roman"/>
                <a:cs typeface="Times New Roman"/>
              </a:rPr>
              <a:t>террасное земледелие широко применяется для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производства </a:t>
            </a:r>
            <a:r>
              <a:rPr sz="2000" b="1" spc="5" dirty="0">
                <a:latin typeface="Times New Roman"/>
                <a:cs typeface="Times New Roman"/>
              </a:rPr>
              <a:t>риса, </a:t>
            </a:r>
            <a:r>
              <a:rPr sz="2000" b="1" dirty="0">
                <a:latin typeface="Times New Roman"/>
                <a:cs typeface="Times New Roman"/>
              </a:rPr>
              <a:t>а в </a:t>
            </a:r>
            <a:r>
              <a:rPr sz="2000" b="1" spc="-10" dirty="0">
                <a:latin typeface="Times New Roman"/>
                <a:cs typeface="Times New Roman"/>
              </a:rPr>
              <a:t>Средиземноморье </a:t>
            </a:r>
            <a:r>
              <a:rPr sz="2000" b="1" dirty="0">
                <a:latin typeface="Times New Roman"/>
                <a:cs typeface="Times New Roman"/>
              </a:rPr>
              <a:t>- </a:t>
            </a:r>
            <a:r>
              <a:rPr sz="2000" b="1" spc="-5" dirty="0">
                <a:latin typeface="Times New Roman"/>
                <a:cs typeface="Times New Roman"/>
              </a:rPr>
              <a:t>для выращивания </a:t>
            </a:r>
            <a:r>
              <a:rPr sz="2000" b="1" dirty="0">
                <a:latin typeface="Times New Roman"/>
                <a:cs typeface="Times New Roman"/>
              </a:rPr>
              <a:t>винограда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и </a:t>
            </a:r>
            <a:r>
              <a:rPr sz="2000" b="1" spc="-15" dirty="0">
                <a:latin typeface="Times New Roman"/>
                <a:cs typeface="Times New Roman"/>
              </a:rPr>
              <a:t>оливковых </a:t>
            </a:r>
            <a:r>
              <a:rPr sz="2000" b="1" spc="-5" dirty="0">
                <a:latin typeface="Times New Roman"/>
                <a:cs typeface="Times New Roman"/>
              </a:rPr>
              <a:t>деревьев. Возделывание </a:t>
            </a:r>
            <a:r>
              <a:rPr sz="2000" b="1" spc="-25" dirty="0">
                <a:latin typeface="Times New Roman"/>
                <a:cs typeface="Times New Roman"/>
              </a:rPr>
              <a:t>культур </a:t>
            </a:r>
            <a:r>
              <a:rPr sz="2000" b="1" spc="-5" dirty="0">
                <a:latin typeface="Times New Roman"/>
                <a:cs typeface="Times New Roman"/>
              </a:rPr>
              <a:t>на </a:t>
            </a:r>
            <a:r>
              <a:rPr sz="2000" b="1" dirty="0">
                <a:latin typeface="Times New Roman"/>
                <a:cs typeface="Times New Roman"/>
              </a:rPr>
              <a:t>террасах </a:t>
            </a:r>
            <a:r>
              <a:rPr sz="2000" b="1" spc="-10" dirty="0">
                <a:latin typeface="Times New Roman"/>
                <a:cs typeface="Times New Roman"/>
              </a:rPr>
              <a:t>повышает </a:t>
            </a:r>
            <a:r>
              <a:rPr sz="2000" b="1" spc="-5" dirty="0">
                <a:latin typeface="Times New Roman"/>
                <a:cs typeface="Times New Roman"/>
              </a:rPr>
              <a:t> урожайность,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но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требует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тяжелого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ручного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труда.</a:t>
            </a:r>
            <a:endParaRPr sz="2000">
              <a:latin typeface="Times New Roman"/>
              <a:cs typeface="Times New Roman"/>
            </a:endParaRPr>
          </a:p>
          <a:p>
            <a:pPr marL="4584065">
              <a:lnSpc>
                <a:spcPts val="1885"/>
              </a:lnSpc>
            </a:pPr>
            <a:r>
              <a:rPr sz="2000" b="1" spc="-5" dirty="0">
                <a:latin typeface="Times New Roman"/>
                <a:cs typeface="Times New Roman"/>
              </a:rPr>
              <a:t>Земледелец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владеет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несколькими</a:t>
            </a:r>
            <a:endParaRPr sz="2000">
              <a:latin typeface="Times New Roman"/>
              <a:cs typeface="Times New Roman"/>
            </a:endParaRPr>
          </a:p>
          <a:p>
            <a:pPr marL="4584065" marR="97790">
              <a:lnSpc>
                <a:spcPct val="100000"/>
              </a:lnSpc>
              <a:spcBef>
                <a:spcPts val="5"/>
              </a:spcBef>
            </a:pPr>
            <a:r>
              <a:rPr sz="2000" b="1" spc="-5" dirty="0">
                <a:latin typeface="Times New Roman"/>
                <a:cs typeface="Times New Roman"/>
              </a:rPr>
              <a:t>участками, </a:t>
            </a:r>
            <a:r>
              <a:rPr sz="2000" b="1" spc="-20" dirty="0">
                <a:latin typeface="Times New Roman"/>
                <a:cs typeface="Times New Roman"/>
              </a:rPr>
              <a:t>один </a:t>
            </a:r>
            <a:r>
              <a:rPr sz="2000" b="1" spc="-5" dirty="0">
                <a:latin typeface="Times New Roman"/>
                <a:cs typeface="Times New Roman"/>
              </a:rPr>
              <a:t>из </a:t>
            </a:r>
            <a:r>
              <a:rPr sz="2000" b="1" spc="-15" dirty="0">
                <a:latin typeface="Times New Roman"/>
                <a:cs typeface="Times New Roman"/>
              </a:rPr>
              <a:t>которых </a:t>
            </a:r>
            <a:r>
              <a:rPr sz="2000" b="1" spc="-10" dirty="0">
                <a:latin typeface="Times New Roman"/>
                <a:cs typeface="Times New Roman"/>
              </a:rPr>
              <a:t> расположен </a:t>
            </a:r>
            <a:r>
              <a:rPr sz="2000" b="1" spc="-5" dirty="0">
                <a:latin typeface="Times New Roman"/>
                <a:cs typeface="Times New Roman"/>
              </a:rPr>
              <a:t>на </a:t>
            </a:r>
            <a:r>
              <a:rPr sz="2000" b="1" dirty="0">
                <a:latin typeface="Times New Roman"/>
                <a:cs typeface="Times New Roman"/>
              </a:rPr>
              <a:t>склоне </a:t>
            </a:r>
            <a:r>
              <a:rPr sz="2000" b="1" spc="-15" dirty="0">
                <a:latin typeface="Times New Roman"/>
                <a:cs typeface="Times New Roman"/>
              </a:rPr>
              <a:t>холма. 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Ширина</a:t>
            </a:r>
            <a:r>
              <a:rPr sz="2000" b="1" spc="-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участка</a:t>
            </a:r>
            <a:r>
              <a:rPr sz="2000" b="1" spc="-2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50</a:t>
            </a:r>
            <a:r>
              <a:rPr sz="2000" b="1" spc="-2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м,</a:t>
            </a:r>
            <a:r>
              <a:rPr sz="2000" b="1" spc="-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а</a:t>
            </a:r>
            <a:r>
              <a:rPr sz="20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верхняя </a:t>
            </a:r>
            <a:r>
              <a:rPr sz="2000" b="1" spc="-484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25" dirty="0">
                <a:solidFill>
                  <a:srgbClr val="009900"/>
                </a:solidFill>
                <a:latin typeface="Times New Roman"/>
                <a:cs typeface="Times New Roman"/>
              </a:rPr>
              <a:t>точка</a:t>
            </a:r>
            <a:r>
              <a:rPr sz="20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находится</a:t>
            </a:r>
            <a:endParaRPr sz="2000">
              <a:latin typeface="Times New Roman"/>
              <a:cs typeface="Times New Roman"/>
            </a:endParaRPr>
          </a:p>
          <a:p>
            <a:pPr marL="4584065" marR="2655570" indent="64135">
              <a:lnSpc>
                <a:spcPct val="120000"/>
              </a:lnSpc>
            </a:pP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на</a:t>
            </a:r>
            <a:r>
              <a:rPr sz="2000" b="1" spc="-8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высоте </a:t>
            </a:r>
            <a:r>
              <a:rPr sz="2000" b="1" spc="-484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16 м </a:t>
            </a:r>
            <a:r>
              <a:rPr sz="20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от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подножия.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8595" y="3786189"/>
            <a:ext cx="4214841" cy="281919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11</a:t>
            </a:fld>
            <a:endParaRPr spc="-5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78905" y="5950158"/>
            <a:ext cx="2009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3250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7652" y="22352"/>
            <a:ext cx="8585835" cy="1677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0365" marR="30480" indent="-3429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1.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Земледелец на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расчищенном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склоне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35" dirty="0">
                <a:latin typeface="Times New Roman"/>
                <a:cs typeface="Times New Roman"/>
              </a:rPr>
              <a:t>холма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выращивает 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мускатный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орех.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9900"/>
                </a:solidFill>
                <a:latin typeface="Times New Roman"/>
                <a:cs typeface="Times New Roman"/>
              </a:rPr>
              <a:t>Какова</a:t>
            </a:r>
            <a:r>
              <a:rPr sz="2400" b="1" spc="1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площадь</a:t>
            </a:r>
            <a:r>
              <a:rPr sz="2400" b="1" spc="-5" dirty="0">
                <a:latin typeface="Times New Roman"/>
                <a:cs typeface="Times New Roman"/>
              </a:rPr>
              <a:t>,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отведенная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под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посевы?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Ответ</a:t>
            </a:r>
            <a:r>
              <a:rPr sz="2400" b="1" spc="-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дайте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в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квадратных</a:t>
            </a:r>
            <a:r>
              <a:rPr sz="2400" b="1" spc="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метрах</a:t>
            </a:r>
            <a:r>
              <a:rPr sz="2400" b="1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2109470">
              <a:lnSpc>
                <a:spcPct val="100000"/>
              </a:lnSpc>
              <a:spcBef>
                <a:spcPts val="1485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По</a:t>
            </a:r>
            <a:r>
              <a:rPr sz="2400" b="1" spc="-1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теореме</a:t>
            </a:r>
            <a:r>
              <a:rPr sz="24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6EC0"/>
                </a:solidFill>
                <a:latin typeface="Times New Roman"/>
                <a:cs typeface="Times New Roman"/>
              </a:rPr>
              <a:t>Пифагора</a:t>
            </a:r>
            <a:r>
              <a:rPr sz="2400" b="1" spc="4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c</a:t>
            </a:r>
            <a:r>
              <a:rPr sz="2400" b="1" spc="-7" baseline="24305" dirty="0">
                <a:solidFill>
                  <a:srgbClr val="006EC0"/>
                </a:solidFill>
                <a:latin typeface="Times New Roman"/>
                <a:cs typeface="Times New Roman"/>
              </a:rPr>
              <a:t>2</a:t>
            </a:r>
            <a:r>
              <a:rPr sz="2400" b="1" spc="284" baseline="2430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=</a:t>
            </a:r>
            <a:r>
              <a:rPr sz="2400" b="1" spc="-1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a</a:t>
            </a:r>
            <a:r>
              <a:rPr sz="2400" b="1" spc="-7" baseline="24305" dirty="0">
                <a:solidFill>
                  <a:srgbClr val="006EC0"/>
                </a:solidFill>
                <a:latin typeface="Times New Roman"/>
                <a:cs typeface="Times New Roman"/>
              </a:rPr>
              <a:t>2</a:t>
            </a:r>
            <a:r>
              <a:rPr sz="2400" b="1" baseline="2430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+b</a:t>
            </a:r>
            <a:r>
              <a:rPr sz="2400" b="1" spc="-7" baseline="24305" dirty="0">
                <a:solidFill>
                  <a:srgbClr val="006EC0"/>
                </a:solidFill>
                <a:latin typeface="Times New Roman"/>
                <a:cs typeface="Times New Roman"/>
              </a:rPr>
              <a:t>2</a:t>
            </a:r>
            <a:endParaRPr sz="2400" baseline="24305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39323" y="2039731"/>
            <a:ext cx="494220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с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√16</a:t>
            </a:r>
            <a:r>
              <a:rPr sz="2400" b="1" spc="-7" baseline="24305" dirty="0">
                <a:latin typeface="Times New Roman"/>
                <a:cs typeface="Times New Roman"/>
              </a:rPr>
              <a:t>2</a:t>
            </a:r>
            <a:r>
              <a:rPr sz="2400" b="1" spc="270" baseline="243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+</a:t>
            </a:r>
            <a:r>
              <a:rPr sz="2400" b="1" spc="1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63</a:t>
            </a:r>
            <a:r>
              <a:rPr sz="2400" b="1" spc="-7" baseline="24305" dirty="0">
                <a:latin typeface="Times New Roman"/>
                <a:cs typeface="Times New Roman"/>
              </a:rPr>
              <a:t>2</a:t>
            </a:r>
            <a:r>
              <a:rPr sz="2400" b="1" spc="292" baseline="243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√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4225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65м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S=</a:t>
            </a:r>
            <a:r>
              <a:rPr sz="24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a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∙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b</a:t>
            </a:r>
            <a:r>
              <a:rPr sz="24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–</a:t>
            </a:r>
            <a:r>
              <a:rPr sz="24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площадь</a:t>
            </a:r>
            <a:r>
              <a:rPr sz="2400" b="1" spc="2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6EC0"/>
                </a:solidFill>
                <a:latin typeface="Times New Roman"/>
                <a:cs typeface="Times New Roman"/>
              </a:rPr>
              <a:t>прямоугольника</a:t>
            </a:r>
            <a:endParaRPr sz="2400">
              <a:latin typeface="Times New Roman"/>
              <a:cs typeface="Times New Roman"/>
            </a:endParaRPr>
          </a:p>
          <a:p>
            <a:pPr marL="3429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S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террасы</a:t>
            </a:r>
            <a:r>
              <a:rPr sz="2400" b="1" dirty="0">
                <a:latin typeface="Times New Roman"/>
                <a:cs typeface="Times New Roman"/>
              </a:rPr>
              <a:t> =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50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·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65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3250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м</a:t>
            </a:r>
            <a:r>
              <a:rPr sz="2400" b="1" spc="-7" baseline="24305" dirty="0">
                <a:latin typeface="Times New Roman"/>
                <a:cs typeface="Times New Roman"/>
              </a:rPr>
              <a:t>2</a:t>
            </a:r>
            <a:endParaRPr sz="2400" baseline="24305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14334" y="1971664"/>
            <a:ext cx="1543050" cy="1828800"/>
            <a:chOff x="614334" y="1971664"/>
            <a:chExt cx="1543050" cy="1828800"/>
          </a:xfrm>
        </p:grpSpPr>
        <p:sp>
          <p:nvSpPr>
            <p:cNvPr id="6" name="object 6"/>
            <p:cNvSpPr/>
            <p:nvPr/>
          </p:nvSpPr>
          <p:spPr>
            <a:xfrm>
              <a:off x="642909" y="2000246"/>
              <a:ext cx="1485900" cy="1771650"/>
            </a:xfrm>
            <a:custGeom>
              <a:avLst/>
              <a:gdLst/>
              <a:ahLst/>
              <a:cxnLst/>
              <a:rect l="l" t="t" r="r" b="b"/>
              <a:pathLst>
                <a:path w="1485900" h="1771650">
                  <a:moveTo>
                    <a:pt x="0" y="1771650"/>
                  </a:moveTo>
                  <a:lnTo>
                    <a:pt x="0" y="0"/>
                  </a:lnTo>
                  <a:lnTo>
                    <a:pt x="1485900" y="1771650"/>
                  </a:lnTo>
                  <a:lnTo>
                    <a:pt x="0" y="1771650"/>
                  </a:lnTo>
                  <a:close/>
                </a:path>
              </a:pathLst>
            </a:custGeom>
            <a:ln w="25400">
              <a:solidFill>
                <a:srgbClr val="37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42909" y="2000239"/>
              <a:ext cx="1485900" cy="1771650"/>
            </a:xfrm>
            <a:custGeom>
              <a:avLst/>
              <a:gdLst/>
              <a:ahLst/>
              <a:cxnLst/>
              <a:rect l="l" t="t" r="r" b="b"/>
              <a:pathLst>
                <a:path w="1485900" h="1771650">
                  <a:moveTo>
                    <a:pt x="0" y="0"/>
                  </a:moveTo>
                  <a:lnTo>
                    <a:pt x="1485900" y="1771650"/>
                  </a:lnTo>
                </a:path>
              </a:pathLst>
            </a:custGeom>
            <a:ln w="57150">
              <a:solidFill>
                <a:srgbClr val="00AF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93022" y="2650293"/>
            <a:ext cx="84137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006EC0"/>
                </a:solidFill>
                <a:latin typeface="Calibri"/>
                <a:cs typeface="Calibri"/>
              </a:rPr>
              <a:t>а=</a:t>
            </a:r>
            <a:r>
              <a:rPr sz="3200" b="1" spc="-5" dirty="0">
                <a:solidFill>
                  <a:srgbClr val="FF0000"/>
                </a:solidFill>
                <a:latin typeface="Calibri"/>
                <a:cs typeface="Calibri"/>
              </a:rPr>
              <a:t>16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1903" y="3864913"/>
            <a:ext cx="858519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006EC0"/>
                </a:solidFill>
                <a:latin typeface="Calibri"/>
                <a:cs typeface="Calibri"/>
              </a:rPr>
              <a:t>b=</a:t>
            </a:r>
            <a:r>
              <a:rPr sz="3200" b="1" spc="-5" dirty="0">
                <a:solidFill>
                  <a:srgbClr val="FF0000"/>
                </a:solidFill>
                <a:latin typeface="Calibri"/>
                <a:cs typeface="Calibri"/>
              </a:rPr>
              <a:t>63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436433" y="2293435"/>
            <a:ext cx="19621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dirty="0">
                <a:solidFill>
                  <a:srgbClr val="006EC0"/>
                </a:solidFill>
                <a:latin typeface="Calibri"/>
                <a:cs typeface="Calibri"/>
              </a:rPr>
              <a:t>c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000363" y="2071678"/>
            <a:ext cx="1214755" cy="1905"/>
          </a:xfrm>
          <a:custGeom>
            <a:avLst/>
            <a:gdLst/>
            <a:ahLst/>
            <a:cxnLst/>
            <a:rect l="l" t="t" r="r" b="b"/>
            <a:pathLst>
              <a:path w="1214754" h="1905">
                <a:moveTo>
                  <a:pt x="0" y="0"/>
                </a:moveTo>
                <a:lnTo>
                  <a:pt x="1214450" y="1587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643437" y="2071677"/>
            <a:ext cx="857250" cy="1905"/>
          </a:xfrm>
          <a:custGeom>
            <a:avLst/>
            <a:gdLst/>
            <a:ahLst/>
            <a:cxnLst/>
            <a:rect l="l" t="t" r="r" b="b"/>
            <a:pathLst>
              <a:path w="857250" h="1905">
                <a:moveTo>
                  <a:pt x="0" y="0"/>
                </a:moveTo>
                <a:lnTo>
                  <a:pt x="857250" y="1587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4875" y="3500437"/>
            <a:ext cx="3834890" cy="2593032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12</a:t>
            </a:fld>
            <a:endParaRPr spc="-5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85719" y="2786062"/>
            <a:ext cx="8858885" cy="2171700"/>
            <a:chOff x="285719" y="2786062"/>
            <a:chExt cx="8858885" cy="21717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5719" y="3433762"/>
              <a:ext cx="4248141" cy="1523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981325" y="2786062"/>
              <a:ext cx="6162675" cy="1173480"/>
            </a:xfrm>
            <a:custGeom>
              <a:avLst/>
              <a:gdLst/>
              <a:ahLst/>
              <a:cxnLst/>
              <a:rect l="l" t="t" r="r" b="b"/>
              <a:pathLst>
                <a:path w="6162675" h="1173479">
                  <a:moveTo>
                    <a:pt x="6162675" y="0"/>
                  </a:moveTo>
                  <a:lnTo>
                    <a:pt x="0" y="0"/>
                  </a:lnTo>
                  <a:lnTo>
                    <a:pt x="0" y="1173149"/>
                  </a:lnTo>
                  <a:lnTo>
                    <a:pt x="6162675" y="1173149"/>
                  </a:lnTo>
                  <a:lnTo>
                    <a:pt x="6162675" y="0"/>
                  </a:lnTo>
                  <a:close/>
                </a:path>
              </a:pathLst>
            </a:custGeom>
            <a:solidFill>
              <a:srgbClr val="FF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083985" y="3423295"/>
              <a:ext cx="3014345" cy="0"/>
            </a:xfrm>
            <a:custGeom>
              <a:avLst/>
              <a:gdLst/>
              <a:ahLst/>
              <a:cxnLst/>
              <a:rect l="l" t="t" r="r" b="b"/>
              <a:pathLst>
                <a:path w="3014345">
                  <a:moveTo>
                    <a:pt x="0" y="0"/>
                  </a:moveTo>
                  <a:lnTo>
                    <a:pt x="3014032" y="0"/>
                  </a:lnTo>
                </a:path>
              </a:pathLst>
            </a:custGeom>
            <a:ln w="106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8169712" y="3555575"/>
            <a:ext cx="798830" cy="168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45000"/>
              </a:lnSpc>
            </a:pPr>
            <a:r>
              <a:rPr sz="2000" b="1" spc="-1130" dirty="0">
                <a:latin typeface="Arial"/>
                <a:cs typeface="Arial"/>
              </a:rPr>
              <a:t>к</a:t>
            </a:r>
            <a:r>
              <a:rPr sz="2000" b="1" spc="-890" dirty="0">
                <a:latin typeface="Arial"/>
                <a:cs typeface="Arial"/>
              </a:rPr>
              <a:t>а</a:t>
            </a:r>
            <a:r>
              <a:rPr sz="2000" b="1" spc="-1090" dirty="0">
                <a:latin typeface="Arial"/>
                <a:cs typeface="Arial"/>
              </a:rPr>
              <a:t>т</a:t>
            </a:r>
            <a:r>
              <a:rPr sz="2000" b="1" spc="-890" dirty="0">
                <a:latin typeface="Arial"/>
                <a:cs typeface="Arial"/>
              </a:rPr>
              <a:t>е</a:t>
            </a:r>
            <a:r>
              <a:rPr sz="2000" b="1" dirty="0">
                <a:latin typeface="Arial"/>
                <a:cs typeface="Arial"/>
              </a:rPr>
              <a:t>т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19118" y="3521393"/>
            <a:ext cx="1668780" cy="23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55000"/>
              </a:lnSpc>
            </a:pPr>
            <a:r>
              <a:rPr sz="2000" b="1" spc="-919" dirty="0">
                <a:latin typeface="Arial"/>
                <a:cs typeface="Arial"/>
              </a:rPr>
              <a:t>п</a:t>
            </a:r>
            <a:r>
              <a:rPr sz="2000" b="1" spc="-890" dirty="0">
                <a:latin typeface="Arial"/>
                <a:cs typeface="Arial"/>
              </a:rPr>
              <a:t>р</a:t>
            </a:r>
            <a:r>
              <a:rPr sz="2000" b="1" spc="-885" dirty="0">
                <a:latin typeface="Arial"/>
                <a:cs typeface="Arial"/>
              </a:rPr>
              <a:t>и</a:t>
            </a:r>
            <a:r>
              <a:rPr sz="2000" b="1" spc="-865" dirty="0">
                <a:latin typeface="Arial"/>
                <a:cs typeface="Arial"/>
              </a:rPr>
              <a:t>л</a:t>
            </a:r>
            <a:r>
              <a:rPr sz="2000" b="1" spc="-890" dirty="0">
                <a:latin typeface="Arial"/>
                <a:cs typeface="Arial"/>
              </a:rPr>
              <a:t>е</a:t>
            </a:r>
            <a:r>
              <a:rPr sz="2000" b="1" spc="-665" dirty="0">
                <a:latin typeface="Arial"/>
                <a:cs typeface="Arial"/>
              </a:rPr>
              <a:t>ж</a:t>
            </a:r>
            <a:r>
              <a:rPr sz="2000" b="1" spc="-890" dirty="0">
                <a:latin typeface="Arial"/>
                <a:cs typeface="Arial"/>
              </a:rPr>
              <a:t>а</a:t>
            </a:r>
            <a:r>
              <a:rPr sz="2000" b="1" spc="-355" dirty="0">
                <a:latin typeface="Arial"/>
                <a:cs typeface="Arial"/>
              </a:rPr>
              <a:t>щ</a:t>
            </a:r>
            <a:r>
              <a:rPr sz="2000" b="1" spc="-885" dirty="0">
                <a:latin typeface="Arial"/>
                <a:cs typeface="Arial"/>
              </a:rPr>
              <a:t>и</a:t>
            </a:r>
            <a:r>
              <a:rPr sz="2000" b="1" dirty="0">
                <a:latin typeface="Arial"/>
                <a:cs typeface="Arial"/>
              </a:rPr>
              <a:t>й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76534" y="3073459"/>
            <a:ext cx="3134360" cy="23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55000"/>
              </a:lnSpc>
            </a:pPr>
            <a:r>
              <a:rPr sz="2000" b="1" spc="-919" dirty="0">
                <a:latin typeface="Arial"/>
                <a:cs typeface="Arial"/>
              </a:rPr>
              <a:t>п</a:t>
            </a:r>
            <a:r>
              <a:rPr sz="2000" b="1" spc="-890" dirty="0">
                <a:latin typeface="Arial"/>
                <a:cs typeface="Arial"/>
              </a:rPr>
              <a:t>ро</a:t>
            </a:r>
            <a:r>
              <a:rPr sz="2000" b="1" spc="-1090" dirty="0">
                <a:latin typeface="Arial"/>
                <a:cs typeface="Arial"/>
              </a:rPr>
              <a:t>т</a:t>
            </a:r>
            <a:r>
              <a:rPr sz="2000" b="1" spc="-885" dirty="0">
                <a:latin typeface="Arial"/>
                <a:cs typeface="Arial"/>
              </a:rPr>
              <a:t>и</a:t>
            </a:r>
            <a:r>
              <a:rPr sz="2000" b="1" spc="-940" dirty="0">
                <a:latin typeface="Arial"/>
                <a:cs typeface="Arial"/>
              </a:rPr>
              <a:t>в</a:t>
            </a:r>
            <a:r>
              <a:rPr sz="2000" b="1" spc="-890" dirty="0">
                <a:latin typeface="Arial"/>
                <a:cs typeface="Arial"/>
              </a:rPr>
              <a:t>о</a:t>
            </a:r>
            <a:r>
              <a:rPr sz="2000" b="1" spc="-865" dirty="0">
                <a:latin typeface="Arial"/>
                <a:cs typeface="Arial"/>
              </a:rPr>
              <a:t>л</a:t>
            </a:r>
            <a:r>
              <a:rPr sz="2000" b="1" spc="-890" dirty="0">
                <a:latin typeface="Arial"/>
                <a:cs typeface="Arial"/>
              </a:rPr>
              <a:t>е</a:t>
            </a:r>
            <a:r>
              <a:rPr sz="2000" b="1" spc="-335" dirty="0">
                <a:latin typeface="Arial"/>
                <a:cs typeface="Arial"/>
              </a:rPr>
              <a:t>ж</a:t>
            </a:r>
            <a:r>
              <a:rPr sz="2000" b="1" spc="-890" dirty="0">
                <a:latin typeface="Arial"/>
                <a:cs typeface="Arial"/>
              </a:rPr>
              <a:t>а</a:t>
            </a:r>
            <a:r>
              <a:rPr sz="2000" b="1" spc="-355" dirty="0">
                <a:latin typeface="Arial"/>
                <a:cs typeface="Arial"/>
              </a:rPr>
              <a:t>щ</a:t>
            </a:r>
            <a:r>
              <a:rPr sz="2000" b="1" spc="-885" dirty="0">
                <a:latin typeface="Arial"/>
                <a:cs typeface="Arial"/>
              </a:rPr>
              <a:t>и</a:t>
            </a:r>
            <a:r>
              <a:rPr sz="2000" b="1" dirty="0">
                <a:latin typeface="Arial"/>
                <a:cs typeface="Arial"/>
              </a:rPr>
              <a:t>й </a:t>
            </a:r>
            <a:r>
              <a:rPr sz="2000" b="1" spc="-250" dirty="0">
                <a:latin typeface="Arial"/>
                <a:cs typeface="Arial"/>
              </a:rPr>
              <a:t> </a:t>
            </a:r>
            <a:r>
              <a:rPr sz="2000" b="1" spc="-1130" dirty="0">
                <a:latin typeface="Arial"/>
                <a:cs typeface="Arial"/>
              </a:rPr>
              <a:t>к</a:t>
            </a:r>
            <a:r>
              <a:rPr sz="2000" b="1" spc="-890" dirty="0">
                <a:latin typeface="Arial"/>
                <a:cs typeface="Arial"/>
              </a:rPr>
              <a:t>а</a:t>
            </a:r>
            <a:r>
              <a:rPr sz="2000" b="1" spc="-1090" dirty="0">
                <a:latin typeface="Arial"/>
                <a:cs typeface="Arial"/>
              </a:rPr>
              <a:t>т</a:t>
            </a:r>
            <a:r>
              <a:rPr sz="2000" b="1" spc="-890" dirty="0">
                <a:latin typeface="Arial"/>
                <a:cs typeface="Arial"/>
              </a:rPr>
              <a:t>е</a:t>
            </a:r>
            <a:r>
              <a:rPr sz="2000" b="1" dirty="0">
                <a:latin typeface="Arial"/>
                <a:cs typeface="Arial"/>
              </a:rPr>
              <a:t>т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007358" y="3329732"/>
            <a:ext cx="2891790" cy="172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45000"/>
              </a:lnSpc>
              <a:tabLst>
                <a:tab pos="1044575" algn="l"/>
              </a:tabLst>
            </a:pPr>
            <a:r>
              <a:rPr sz="2000" b="1" spc="-1090" dirty="0">
                <a:latin typeface="Arial"/>
                <a:cs typeface="Arial"/>
              </a:rPr>
              <a:t>т</a:t>
            </a:r>
            <a:r>
              <a:rPr sz="2000" b="1" spc="-890" dirty="0">
                <a:latin typeface="Arial"/>
                <a:cs typeface="Arial"/>
              </a:rPr>
              <a:t>а</a:t>
            </a:r>
            <a:r>
              <a:rPr sz="2000" b="1" spc="-900" dirty="0">
                <a:latin typeface="Arial"/>
                <a:cs typeface="Arial"/>
              </a:rPr>
              <a:t>н</a:t>
            </a:r>
            <a:r>
              <a:rPr sz="2000" b="1" spc="-1240" dirty="0">
                <a:latin typeface="Arial"/>
                <a:cs typeface="Arial"/>
              </a:rPr>
              <a:t>г</a:t>
            </a:r>
            <a:r>
              <a:rPr sz="2000" b="1" spc="-890" dirty="0">
                <a:latin typeface="Arial"/>
                <a:cs typeface="Arial"/>
              </a:rPr>
              <a:t>е</a:t>
            </a:r>
            <a:r>
              <a:rPr sz="2000" b="1" dirty="0">
                <a:latin typeface="Arial"/>
                <a:cs typeface="Arial"/>
              </a:rPr>
              <a:t>с	</a:t>
            </a:r>
            <a:r>
              <a:rPr sz="2000" b="1" spc="-1005" dirty="0">
                <a:latin typeface="Arial"/>
                <a:cs typeface="Arial"/>
              </a:rPr>
              <a:t>у</a:t>
            </a:r>
            <a:r>
              <a:rPr sz="2000" b="1" spc="-1240" dirty="0">
                <a:latin typeface="Arial"/>
                <a:cs typeface="Arial"/>
              </a:rPr>
              <a:t>г</a:t>
            </a:r>
            <a:r>
              <a:rPr sz="2000" b="1" spc="-865" dirty="0">
                <a:latin typeface="Arial"/>
                <a:cs typeface="Arial"/>
              </a:rPr>
              <a:t>л</a:t>
            </a:r>
            <a:r>
              <a:rPr sz="2000" b="1" dirty="0">
                <a:latin typeface="Arial"/>
                <a:cs typeface="Arial"/>
              </a:rPr>
              <a:t>а </a:t>
            </a:r>
            <a:r>
              <a:rPr sz="2000" b="1" spc="-180" dirty="0">
                <a:latin typeface="Arial"/>
                <a:cs typeface="Arial"/>
              </a:rPr>
              <a:t> </a:t>
            </a:r>
            <a:r>
              <a:rPr sz="2000" b="1" spc="-900" dirty="0">
                <a:latin typeface="Arial"/>
                <a:cs typeface="Arial"/>
              </a:rPr>
              <a:t>н</a:t>
            </a:r>
            <a:r>
              <a:rPr sz="2000" b="1" spc="-890" dirty="0">
                <a:latin typeface="Arial"/>
                <a:cs typeface="Arial"/>
              </a:rPr>
              <a:t>а</a:t>
            </a:r>
            <a:r>
              <a:rPr sz="2000" b="1" spc="-1130" dirty="0">
                <a:latin typeface="Arial"/>
                <a:cs typeface="Arial"/>
              </a:rPr>
              <a:t>к</a:t>
            </a:r>
            <a:r>
              <a:rPr sz="2000" b="1" spc="-865" dirty="0">
                <a:latin typeface="Arial"/>
                <a:cs typeface="Arial"/>
              </a:rPr>
              <a:t>л</a:t>
            </a:r>
            <a:r>
              <a:rPr sz="2000" b="1" spc="-890" dirty="0">
                <a:latin typeface="Arial"/>
                <a:cs typeface="Arial"/>
              </a:rPr>
              <a:t>о</a:t>
            </a:r>
            <a:r>
              <a:rPr sz="2000" b="1" spc="-900" dirty="0">
                <a:latin typeface="Arial"/>
                <a:cs typeface="Arial"/>
              </a:rPr>
              <a:t>н</a:t>
            </a:r>
            <a:r>
              <a:rPr sz="2000" b="1" dirty="0">
                <a:latin typeface="Arial"/>
                <a:cs typeface="Arial"/>
              </a:rPr>
              <a:t>а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976562" y="2781300"/>
            <a:ext cx="6167755" cy="1183005"/>
          </a:xfrm>
          <a:custGeom>
            <a:avLst/>
            <a:gdLst/>
            <a:ahLst/>
            <a:cxnLst/>
            <a:rect l="l" t="t" r="r" b="b"/>
            <a:pathLst>
              <a:path w="6167755" h="1183004">
                <a:moveTo>
                  <a:pt x="6167437" y="1182687"/>
                </a:moveTo>
                <a:lnTo>
                  <a:pt x="0" y="1182687"/>
                </a:lnTo>
                <a:lnTo>
                  <a:pt x="0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835182" y="4475788"/>
            <a:ext cx="429259" cy="4578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00" b="1" spc="25" dirty="0">
                <a:latin typeface="Arial"/>
                <a:cs typeface="Arial"/>
              </a:rPr>
              <a:t>63</a:t>
            </a:r>
            <a:endParaRPr sz="28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380418" y="3967157"/>
            <a:ext cx="935355" cy="4578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sz="4200" b="1" spc="30" baseline="-40674" dirty="0">
                <a:latin typeface="Arial"/>
                <a:cs typeface="Arial"/>
              </a:rPr>
              <a:t>=</a:t>
            </a:r>
            <a:r>
              <a:rPr sz="4200" b="1" spc="22" baseline="-40674" dirty="0">
                <a:latin typeface="Arial"/>
                <a:cs typeface="Arial"/>
              </a:rPr>
              <a:t> </a:t>
            </a:r>
            <a:r>
              <a:rPr sz="2800" b="1" u="heavy" spc="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16</a:t>
            </a:r>
            <a:r>
              <a:rPr sz="2800" b="1" u="heavy" spc="32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28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798418" y="4228057"/>
            <a:ext cx="328295" cy="4578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00" b="1" spc="-140" dirty="0">
                <a:latin typeface="Arial"/>
                <a:cs typeface="Arial"/>
              </a:rPr>
              <a:t>t</a:t>
            </a:r>
            <a:r>
              <a:rPr sz="2800" b="1" spc="-130" dirty="0">
                <a:latin typeface="Arial"/>
                <a:cs typeface="Arial"/>
              </a:rPr>
              <a:t>g</a:t>
            </a:r>
            <a:endParaRPr sz="28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214475" y="4349716"/>
            <a:ext cx="385445" cy="233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45000"/>
              </a:lnSpc>
            </a:pPr>
            <a:r>
              <a:rPr sz="2800" dirty="0">
                <a:latin typeface="Arial"/>
                <a:cs typeface="Arial"/>
              </a:rPr>
              <a:t>α</a:t>
            </a:r>
            <a:endParaRPr sz="2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32467" y="5656006"/>
            <a:ext cx="428625" cy="4584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00" b="1" spc="25" dirty="0">
                <a:latin typeface="Arial"/>
                <a:cs typeface="Arial"/>
              </a:rPr>
              <a:t>63</a:t>
            </a:r>
            <a:endParaRPr sz="2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95908" y="5408407"/>
            <a:ext cx="5218430" cy="45847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2247265" algn="l"/>
                <a:tab pos="4184650" algn="l"/>
              </a:tabLst>
            </a:pPr>
            <a:r>
              <a:rPr sz="4200" b="1" u="heavy" spc="30" baseline="40674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16</a:t>
            </a:r>
            <a:r>
              <a:rPr sz="4200" b="1" spc="7" baseline="40674" dirty="0">
                <a:latin typeface="Arial"/>
                <a:cs typeface="Arial"/>
              </a:rPr>
              <a:t> </a:t>
            </a:r>
            <a:r>
              <a:rPr sz="2800" spc="60" dirty="0">
                <a:latin typeface="Arial"/>
                <a:cs typeface="Arial"/>
              </a:rPr>
              <a:t>×100%</a:t>
            </a:r>
            <a:r>
              <a:rPr sz="2800" spc="-290" dirty="0">
                <a:latin typeface="Arial"/>
                <a:cs typeface="Arial"/>
              </a:rPr>
              <a:t> </a:t>
            </a:r>
            <a:r>
              <a:rPr sz="2800" spc="114" dirty="0">
                <a:latin typeface="Arial"/>
                <a:cs typeface="Arial"/>
              </a:rPr>
              <a:t>≈	</a:t>
            </a:r>
            <a:r>
              <a:rPr sz="2800" spc="-20" dirty="0">
                <a:latin typeface="Arial"/>
                <a:cs typeface="Arial"/>
              </a:rPr>
              <a:t>25,396%</a:t>
            </a:r>
            <a:r>
              <a:rPr sz="2800" spc="-285" dirty="0">
                <a:latin typeface="Arial"/>
                <a:cs typeface="Arial"/>
              </a:rPr>
              <a:t> </a:t>
            </a:r>
            <a:r>
              <a:rPr sz="2800" spc="114" dirty="0">
                <a:latin typeface="Arial"/>
                <a:cs typeface="Arial"/>
              </a:rPr>
              <a:t>≈	</a:t>
            </a:r>
            <a:r>
              <a:rPr sz="2800" spc="-25" dirty="0">
                <a:latin typeface="Arial"/>
                <a:cs typeface="Arial"/>
              </a:rPr>
              <a:t>25,4%</a:t>
            </a:r>
            <a:endParaRPr sz="28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66712" y="4995875"/>
            <a:ext cx="5259705" cy="1120775"/>
          </a:xfrm>
          <a:custGeom>
            <a:avLst/>
            <a:gdLst/>
            <a:ahLst/>
            <a:cxnLst/>
            <a:rect l="l" t="t" r="r" b="b"/>
            <a:pathLst>
              <a:path w="5259705" h="1120775">
                <a:moveTo>
                  <a:pt x="0" y="0"/>
                </a:moveTo>
                <a:lnTo>
                  <a:pt x="5259387" y="0"/>
                </a:lnTo>
                <a:lnTo>
                  <a:pt x="5259387" y="1120775"/>
                </a:lnTo>
                <a:lnTo>
                  <a:pt x="0" y="1120775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535940" y="236642"/>
            <a:ext cx="8145145" cy="33388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2. </a:t>
            </a:r>
            <a:r>
              <a:rPr sz="2400" b="1" spc="-5" dirty="0">
                <a:latin typeface="Times New Roman"/>
                <a:cs typeface="Times New Roman"/>
              </a:rPr>
              <a:t>Земледелец решил </a:t>
            </a:r>
            <a:r>
              <a:rPr sz="2400" b="1" spc="-10" dirty="0">
                <a:latin typeface="Times New Roman"/>
                <a:cs typeface="Times New Roman"/>
              </a:rPr>
              <a:t>устроить </a:t>
            </a:r>
            <a:r>
              <a:rPr sz="2400" b="1" spc="-5" dirty="0">
                <a:latin typeface="Times New Roman"/>
                <a:cs typeface="Times New Roman"/>
              </a:rPr>
              <a:t>террасы на своем </a:t>
            </a:r>
            <a:r>
              <a:rPr sz="2400" b="1" spc="-10" dirty="0">
                <a:latin typeface="Times New Roman"/>
                <a:cs typeface="Times New Roman"/>
              </a:rPr>
              <a:t>участке </a:t>
            </a:r>
            <a:r>
              <a:rPr sz="2400" b="1" spc="-5" dirty="0">
                <a:latin typeface="Times New Roman"/>
                <a:cs typeface="Times New Roman"/>
              </a:rPr>
              <a:t> (см.</a:t>
            </a:r>
            <a:r>
              <a:rPr sz="2400" b="1" spc="-10" dirty="0">
                <a:latin typeface="Times New Roman"/>
                <a:cs typeface="Times New Roman"/>
              </a:rPr>
              <a:t> рисунок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ниже),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чтобы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выращивать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рис,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пшено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и 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0" dirty="0">
                <a:latin typeface="Times New Roman"/>
                <a:cs typeface="Times New Roman"/>
              </a:rPr>
              <a:t>кукурузу.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Строительство</a:t>
            </a:r>
            <a:r>
              <a:rPr sz="2400" b="1" spc="3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террас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возможно,</a:t>
            </a:r>
            <a:r>
              <a:rPr sz="2400" b="1" spc="5" dirty="0">
                <a:latin typeface="Times New Roman"/>
                <a:cs typeface="Times New Roman"/>
              </a:rPr>
              <a:t> если </a:t>
            </a:r>
            <a:r>
              <a:rPr sz="2400" b="1" spc="-25" dirty="0">
                <a:latin typeface="Times New Roman"/>
                <a:cs typeface="Times New Roman"/>
              </a:rPr>
              <a:t>угол 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склона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(уклон)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не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больше</a:t>
            </a:r>
            <a:r>
              <a:rPr sz="2400" b="1" dirty="0">
                <a:latin typeface="Times New Roman"/>
                <a:cs typeface="Times New Roman"/>
              </a:rPr>
              <a:t> 50%</a:t>
            </a:r>
            <a:r>
              <a:rPr sz="2400" b="1" spc="-5" dirty="0">
                <a:latin typeface="Times New Roman"/>
                <a:cs typeface="Times New Roman"/>
              </a:rPr>
              <a:t> (</a:t>
            </a:r>
            <a:r>
              <a:rPr sz="24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тангенс</a:t>
            </a:r>
            <a:r>
              <a:rPr sz="2400" b="1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3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угла</a:t>
            </a:r>
            <a:r>
              <a:rPr sz="24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склона</a:t>
            </a:r>
            <a:r>
              <a:rPr sz="2400" b="1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α, </a:t>
            </a:r>
            <a:r>
              <a:rPr sz="24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умноженный</a:t>
            </a:r>
            <a:r>
              <a:rPr sz="2400" b="1" u="heavy" spc="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на</a:t>
            </a:r>
            <a:r>
              <a:rPr sz="2400" b="1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100%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).</a:t>
            </a:r>
            <a:r>
              <a:rPr sz="2400" b="1" spc="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30" dirty="0">
                <a:solidFill>
                  <a:srgbClr val="009900"/>
                </a:solidFill>
                <a:latin typeface="Times New Roman"/>
                <a:cs typeface="Times New Roman"/>
              </a:rPr>
              <a:t>Удовлетворяет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 ли</a:t>
            </a:r>
            <a:r>
              <a:rPr sz="24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склон</a:t>
            </a:r>
            <a:r>
              <a:rPr sz="2400" b="1" spc="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35" dirty="0">
                <a:solidFill>
                  <a:srgbClr val="009900"/>
                </a:solidFill>
                <a:latin typeface="Times New Roman"/>
                <a:cs typeface="Times New Roman"/>
              </a:rPr>
              <a:t>холма </a:t>
            </a:r>
            <a:r>
              <a:rPr sz="2400" b="1" spc="-3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этим </a:t>
            </a:r>
            <a:r>
              <a:rPr sz="24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требованиям</a:t>
            </a:r>
            <a:r>
              <a:rPr sz="2400" b="1" spc="-10" dirty="0">
                <a:latin typeface="Times New Roman"/>
                <a:cs typeface="Times New Roman"/>
              </a:rPr>
              <a:t>?</a:t>
            </a:r>
            <a:r>
              <a:rPr sz="2400" b="1" spc="4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9900"/>
                </a:solidFill>
                <a:latin typeface="Times New Roman"/>
                <a:cs typeface="Times New Roman"/>
              </a:rPr>
              <a:t>Сколько</a:t>
            </a:r>
            <a:r>
              <a:rPr sz="2400" b="1" spc="3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процентов</a:t>
            </a:r>
            <a:r>
              <a:rPr sz="2400" b="1" spc="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составляет</a:t>
            </a:r>
            <a:r>
              <a:rPr sz="24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уклон</a:t>
            </a:r>
            <a:r>
              <a:rPr sz="2400" b="1" spc="-5" dirty="0">
                <a:latin typeface="Times New Roman"/>
                <a:cs typeface="Times New Roman"/>
              </a:rPr>
              <a:t>?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Ответ</a:t>
            </a:r>
            <a:r>
              <a:rPr sz="2400" b="1" spc="-2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9900"/>
                </a:solidFill>
                <a:latin typeface="Times New Roman"/>
                <a:cs typeface="Times New Roman"/>
              </a:rPr>
              <a:t>округлите</a:t>
            </a:r>
            <a:r>
              <a:rPr sz="2400" b="1" spc="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до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 десятых</a:t>
            </a:r>
            <a:r>
              <a:rPr sz="2400" b="1" dirty="0"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marL="2698115">
              <a:lnSpc>
                <a:spcPct val="100000"/>
              </a:lnSpc>
              <a:spcBef>
                <a:spcPts val="90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endParaRPr sz="2400" dirty="0">
              <a:latin typeface="Times New Roman"/>
              <a:cs typeface="Times New Roman"/>
            </a:endParaRPr>
          </a:p>
          <a:p>
            <a:pPr marL="5323840">
              <a:lnSpc>
                <a:spcPct val="100000"/>
              </a:lnSpc>
              <a:spcBef>
                <a:spcPts val="555"/>
              </a:spcBef>
            </a:pPr>
            <a:r>
              <a:rPr sz="2000" b="1" spc="5" dirty="0">
                <a:latin typeface="Arial"/>
                <a:cs typeface="Arial"/>
              </a:rPr>
              <a:t>=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13</a:t>
            </a:fld>
            <a:endParaRPr spc="-5" dirty="0"/>
          </a:p>
        </p:txBody>
      </p:sp>
      <p:sp>
        <p:nvSpPr>
          <p:cNvPr id="19" name="object 19"/>
          <p:cNvSpPr txBox="1"/>
          <p:nvPr/>
        </p:nvSpPr>
        <p:spPr>
          <a:xfrm>
            <a:off x="6222376" y="6021595"/>
            <a:ext cx="191897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25,4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858547"/>
            <a:ext cx="4048679" cy="145244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3022" y="227497"/>
            <a:ext cx="7641590" cy="131318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355600" marR="5080" indent="-343535" algn="just">
              <a:lnSpc>
                <a:spcPct val="100899"/>
              </a:lnSpc>
              <a:spcBef>
                <a:spcPts val="65"/>
              </a:spcBef>
            </a:pPr>
            <a:r>
              <a:rPr sz="2800" spc="-5" dirty="0">
                <a:solidFill>
                  <a:srgbClr val="FF0000"/>
                </a:solidFill>
                <a:latin typeface="Calibri"/>
                <a:cs typeface="Calibri"/>
              </a:rPr>
              <a:t>3. </a:t>
            </a:r>
            <a:r>
              <a:rPr sz="2800" spc="-10" dirty="0">
                <a:solidFill>
                  <a:srgbClr val="009900"/>
                </a:solidFill>
              </a:rPr>
              <a:t>На </a:t>
            </a:r>
            <a:r>
              <a:rPr sz="2800" spc="-25" dirty="0">
                <a:solidFill>
                  <a:srgbClr val="009900"/>
                </a:solidFill>
              </a:rPr>
              <a:t>сколько </a:t>
            </a:r>
            <a:r>
              <a:rPr sz="2800" spc="-20" dirty="0">
                <a:solidFill>
                  <a:srgbClr val="009900"/>
                </a:solidFill>
              </a:rPr>
              <a:t>процентов </a:t>
            </a:r>
            <a:r>
              <a:rPr sz="2800" spc="-15" dirty="0">
                <a:solidFill>
                  <a:srgbClr val="009900"/>
                </a:solidFill>
              </a:rPr>
              <a:t>сократилась </a:t>
            </a:r>
            <a:r>
              <a:rPr sz="2800" dirty="0">
                <a:solidFill>
                  <a:srgbClr val="009900"/>
                </a:solidFill>
              </a:rPr>
              <a:t>посевная </a:t>
            </a:r>
            <a:r>
              <a:rPr sz="2800" spc="-685" dirty="0">
                <a:solidFill>
                  <a:srgbClr val="009900"/>
                </a:solidFill>
              </a:rPr>
              <a:t> </a:t>
            </a:r>
            <a:r>
              <a:rPr sz="2800" spc="-5" dirty="0">
                <a:solidFill>
                  <a:srgbClr val="009900"/>
                </a:solidFill>
              </a:rPr>
              <a:t>площадь </a:t>
            </a:r>
            <a:r>
              <a:rPr sz="2800" spc="-5" dirty="0"/>
              <a:t>после </a:t>
            </a:r>
            <a:r>
              <a:rPr sz="2800" spc="-25" dirty="0"/>
              <a:t>того, </a:t>
            </a:r>
            <a:r>
              <a:rPr sz="2800" spc="-20" dirty="0"/>
              <a:t>как </a:t>
            </a:r>
            <a:r>
              <a:rPr sz="2800" spc="-10" dirty="0"/>
              <a:t>земледелец устроил </a:t>
            </a:r>
            <a:r>
              <a:rPr sz="2800" spc="-5" dirty="0"/>
              <a:t> террасы?</a:t>
            </a:r>
            <a:r>
              <a:rPr sz="2800" spc="10" dirty="0"/>
              <a:t> </a:t>
            </a:r>
            <a:r>
              <a:rPr sz="2800" spc="-10" dirty="0">
                <a:solidFill>
                  <a:srgbClr val="009900"/>
                </a:solidFill>
              </a:rPr>
              <a:t>Ответ</a:t>
            </a:r>
            <a:r>
              <a:rPr sz="2800" spc="5" dirty="0">
                <a:solidFill>
                  <a:srgbClr val="009900"/>
                </a:solidFill>
              </a:rPr>
              <a:t> </a:t>
            </a:r>
            <a:r>
              <a:rPr sz="2800" spc="-25" dirty="0">
                <a:solidFill>
                  <a:srgbClr val="009900"/>
                </a:solidFill>
              </a:rPr>
              <a:t>округлите</a:t>
            </a:r>
            <a:r>
              <a:rPr sz="2800" spc="10" dirty="0">
                <a:solidFill>
                  <a:srgbClr val="009900"/>
                </a:solidFill>
              </a:rPr>
              <a:t> </a:t>
            </a:r>
            <a:r>
              <a:rPr sz="2800" spc="-5" dirty="0">
                <a:solidFill>
                  <a:srgbClr val="009900"/>
                </a:solidFill>
              </a:rPr>
              <a:t>до </a:t>
            </a:r>
            <a:r>
              <a:rPr sz="2800" dirty="0">
                <a:solidFill>
                  <a:srgbClr val="009900"/>
                </a:solidFill>
              </a:rPr>
              <a:t>десятых</a:t>
            </a:r>
            <a:r>
              <a:rPr sz="2800" dirty="0"/>
              <a:t>.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03383" y="4286255"/>
            <a:ext cx="2023110" cy="1557020"/>
            <a:chOff x="603383" y="4286255"/>
            <a:chExt cx="2023110" cy="155702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3383" y="4286255"/>
              <a:ext cx="2022636" cy="1210608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964113" y="5835172"/>
              <a:ext cx="251460" cy="0"/>
            </a:xfrm>
            <a:custGeom>
              <a:avLst/>
              <a:gdLst/>
              <a:ahLst/>
              <a:cxnLst/>
              <a:rect l="l" t="t" r="r" b="b"/>
              <a:pathLst>
                <a:path w="251459">
                  <a:moveTo>
                    <a:pt x="0" y="0"/>
                  </a:moveTo>
                  <a:lnTo>
                    <a:pt x="251117" y="0"/>
                  </a:lnTo>
                </a:path>
              </a:pathLst>
            </a:custGeom>
            <a:ln w="150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269232" y="5585678"/>
            <a:ext cx="5626735" cy="70675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ts val="2685"/>
              </a:lnSpc>
              <a:spcBef>
                <a:spcPts val="90"/>
              </a:spcBef>
              <a:tabLst>
                <a:tab pos="997585" algn="l"/>
              </a:tabLst>
            </a:pPr>
            <a:r>
              <a:rPr sz="2850" spc="-10" dirty="0">
                <a:latin typeface="Arial"/>
                <a:cs typeface="Arial"/>
              </a:rPr>
              <a:t>100	96</a:t>
            </a:r>
            <a:r>
              <a:rPr sz="2850" spc="-440" dirty="0">
                <a:latin typeface="Arial"/>
                <a:cs typeface="Arial"/>
              </a:rPr>
              <a:t> </a:t>
            </a:r>
            <a:r>
              <a:rPr sz="4275" b="1" u="heavy" baseline="3996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sz="4275" b="1" u="heavy" spc="-15" baseline="3996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2</a:t>
            </a:r>
            <a:r>
              <a:rPr sz="4275" b="1" spc="179" baseline="39961" dirty="0">
                <a:latin typeface="Arial"/>
                <a:cs typeface="Arial"/>
              </a:rPr>
              <a:t> </a:t>
            </a:r>
            <a:r>
              <a:rPr sz="2850" spc="-10" dirty="0">
                <a:latin typeface="Arial"/>
                <a:cs typeface="Arial"/>
              </a:rPr>
              <a:t>=</a:t>
            </a:r>
            <a:r>
              <a:rPr sz="2850" spc="-235" dirty="0">
                <a:latin typeface="Arial"/>
                <a:cs typeface="Arial"/>
              </a:rPr>
              <a:t> </a:t>
            </a:r>
            <a:r>
              <a:rPr sz="2850" spc="-10" dirty="0">
                <a:latin typeface="Arial"/>
                <a:cs typeface="Arial"/>
              </a:rPr>
              <a:t>3</a:t>
            </a:r>
            <a:r>
              <a:rPr sz="2850" spc="-385" dirty="0">
                <a:latin typeface="Arial"/>
                <a:cs typeface="Arial"/>
              </a:rPr>
              <a:t> </a:t>
            </a:r>
            <a:r>
              <a:rPr sz="4275" u="heavy" spc="322" baseline="39961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4275" u="heavy" spc="-15" baseline="3996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sz="4275" u="heavy" spc="-127" baseline="39961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4275" spc="-120" baseline="39961" dirty="0">
                <a:latin typeface="Arial"/>
                <a:cs typeface="Arial"/>
              </a:rPr>
              <a:t> </a:t>
            </a:r>
            <a:r>
              <a:rPr sz="2850" spc="90" dirty="0">
                <a:latin typeface="Arial"/>
                <a:cs typeface="Arial"/>
              </a:rPr>
              <a:t>≈</a:t>
            </a:r>
            <a:r>
              <a:rPr sz="2850" spc="-235" dirty="0">
                <a:latin typeface="Arial"/>
                <a:cs typeface="Arial"/>
              </a:rPr>
              <a:t> </a:t>
            </a:r>
            <a:r>
              <a:rPr sz="2850" spc="-170" dirty="0">
                <a:latin typeface="Arial"/>
                <a:cs typeface="Arial"/>
              </a:rPr>
              <a:t>3</a:t>
            </a:r>
            <a:r>
              <a:rPr sz="2850" spc="-175" dirty="0">
                <a:latin typeface="Arial"/>
                <a:cs typeface="Arial"/>
              </a:rPr>
              <a:t>,</a:t>
            </a:r>
            <a:r>
              <a:rPr sz="2850" spc="-10" dirty="0">
                <a:latin typeface="Arial"/>
                <a:cs typeface="Arial"/>
              </a:rPr>
              <a:t>07</a:t>
            </a:r>
            <a:r>
              <a:rPr sz="2850" spc="35" dirty="0">
                <a:latin typeface="Arial"/>
                <a:cs typeface="Arial"/>
              </a:rPr>
              <a:t>6</a:t>
            </a:r>
            <a:r>
              <a:rPr sz="2850" spc="-15" dirty="0">
                <a:latin typeface="Arial"/>
                <a:cs typeface="Arial"/>
              </a:rPr>
              <a:t>%</a:t>
            </a:r>
            <a:r>
              <a:rPr sz="2850" spc="-305" dirty="0">
                <a:latin typeface="Arial"/>
                <a:cs typeface="Arial"/>
              </a:rPr>
              <a:t> </a:t>
            </a:r>
            <a:r>
              <a:rPr sz="2850" spc="90" dirty="0">
                <a:latin typeface="Arial"/>
                <a:cs typeface="Arial"/>
              </a:rPr>
              <a:t>≈</a:t>
            </a:r>
            <a:r>
              <a:rPr sz="2850" spc="-235" dirty="0">
                <a:latin typeface="Arial"/>
                <a:cs typeface="Arial"/>
              </a:rPr>
              <a:t> </a:t>
            </a:r>
            <a:r>
              <a:rPr sz="2850" spc="-170" dirty="0">
                <a:latin typeface="Arial"/>
                <a:cs typeface="Arial"/>
              </a:rPr>
              <a:t>3</a:t>
            </a:r>
            <a:r>
              <a:rPr sz="2850" spc="-355" dirty="0">
                <a:latin typeface="Arial"/>
                <a:cs typeface="Arial"/>
              </a:rPr>
              <a:t>,</a:t>
            </a:r>
            <a:r>
              <a:rPr sz="2850" spc="5" dirty="0">
                <a:latin typeface="Arial"/>
                <a:cs typeface="Arial"/>
              </a:rPr>
              <a:t>1</a:t>
            </a:r>
            <a:r>
              <a:rPr sz="2850" spc="-15" dirty="0">
                <a:latin typeface="Arial"/>
                <a:cs typeface="Arial"/>
              </a:rPr>
              <a:t>%</a:t>
            </a:r>
            <a:endParaRPr sz="2850">
              <a:latin typeface="Arial"/>
              <a:cs typeface="Arial"/>
            </a:endParaRPr>
          </a:p>
          <a:p>
            <a:pPr marL="1443355">
              <a:lnSpc>
                <a:spcPts val="2685"/>
              </a:lnSpc>
              <a:tabLst>
                <a:tab pos="2486660" algn="l"/>
              </a:tabLst>
            </a:pPr>
            <a:r>
              <a:rPr sz="2850" b="1" spc="-5" dirty="0">
                <a:latin typeface="Arial"/>
                <a:cs typeface="Arial"/>
              </a:rPr>
              <a:t>13	</a:t>
            </a:r>
            <a:r>
              <a:rPr sz="2850" spc="-10" dirty="0">
                <a:latin typeface="Arial"/>
                <a:cs typeface="Arial"/>
              </a:rPr>
              <a:t>13</a:t>
            </a:r>
            <a:endParaRPr sz="285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76199" y="4357700"/>
            <a:ext cx="5626100" cy="2032000"/>
            <a:chOff x="276199" y="4357700"/>
            <a:chExt cx="5626100" cy="2032000"/>
          </a:xfrm>
        </p:grpSpPr>
        <p:sp>
          <p:nvSpPr>
            <p:cNvPr id="9" name="object 9"/>
            <p:cNvSpPr/>
            <p:nvPr/>
          </p:nvSpPr>
          <p:spPr>
            <a:xfrm>
              <a:off x="280962" y="5353062"/>
              <a:ext cx="5616575" cy="1031875"/>
            </a:xfrm>
            <a:custGeom>
              <a:avLst/>
              <a:gdLst/>
              <a:ahLst/>
              <a:cxnLst/>
              <a:rect l="l" t="t" r="r" b="b"/>
              <a:pathLst>
                <a:path w="5616575" h="1031875">
                  <a:moveTo>
                    <a:pt x="0" y="0"/>
                  </a:moveTo>
                  <a:lnTo>
                    <a:pt x="5616575" y="0"/>
                  </a:lnTo>
                  <a:lnTo>
                    <a:pt x="5616575" y="1031875"/>
                  </a:lnTo>
                  <a:lnTo>
                    <a:pt x="0" y="1031875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81312" y="4357700"/>
              <a:ext cx="1936744" cy="857256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132650" y="4512146"/>
            <a:ext cx="322580" cy="174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40000"/>
              </a:lnSpc>
            </a:pPr>
            <a:r>
              <a:rPr sz="2350" dirty="0">
                <a:latin typeface="Arial"/>
                <a:cs typeface="Arial"/>
              </a:rPr>
              <a:t>х</a:t>
            </a:r>
            <a:endParaRPr sz="235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14</a:t>
            </a:fld>
            <a:endParaRPr spc="-5" dirty="0"/>
          </a:p>
        </p:txBody>
      </p:sp>
      <p:sp>
        <p:nvSpPr>
          <p:cNvPr id="12" name="object 12"/>
          <p:cNvSpPr txBox="1"/>
          <p:nvPr/>
        </p:nvSpPr>
        <p:spPr>
          <a:xfrm>
            <a:off x="15240" y="1752080"/>
            <a:ext cx="9017635" cy="3235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71800" marR="43180" indent="-871855">
              <a:lnSpc>
                <a:spcPct val="106300"/>
              </a:lnSpc>
              <a:spcBef>
                <a:spcPts val="95"/>
              </a:spcBef>
              <a:tabLst>
                <a:tab pos="3702685" algn="l"/>
              </a:tabLst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	</a:t>
            </a:r>
            <a:r>
              <a:rPr sz="2400" b="1" spc="-5" dirty="0">
                <a:latin typeface="Times New Roman"/>
                <a:cs typeface="Times New Roman"/>
              </a:rPr>
              <a:t>ширина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каждой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ступени: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63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: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6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=10,5м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площадь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одной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террасы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: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10,5 ·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50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525 </a:t>
            </a:r>
            <a:r>
              <a:rPr sz="2400" b="1" spc="-5" dirty="0">
                <a:latin typeface="Times New Roman"/>
                <a:cs typeface="Times New Roman"/>
              </a:rPr>
              <a:t>м</a:t>
            </a:r>
            <a:r>
              <a:rPr sz="2400" b="1" spc="-7" baseline="24305" dirty="0">
                <a:latin typeface="Times New Roman"/>
                <a:cs typeface="Times New Roman"/>
              </a:rPr>
              <a:t>2</a:t>
            </a:r>
            <a:endParaRPr sz="2400" baseline="24305">
              <a:latin typeface="Times New Roman"/>
              <a:cs typeface="Times New Roman"/>
            </a:endParaRPr>
          </a:p>
          <a:p>
            <a:pPr marL="41148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площадь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всех</a:t>
            </a:r>
            <a:r>
              <a:rPr sz="2400" b="1" dirty="0">
                <a:latin typeface="Times New Roman"/>
                <a:cs typeface="Times New Roman"/>
              </a:rPr>
              <a:t> шести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террас </a:t>
            </a:r>
            <a:r>
              <a:rPr sz="2400" b="1" dirty="0">
                <a:latin typeface="Times New Roman"/>
                <a:cs typeface="Times New Roman"/>
              </a:rPr>
              <a:t>:</a:t>
            </a:r>
            <a:endParaRPr sz="2400">
              <a:latin typeface="Times New Roman"/>
              <a:cs typeface="Times New Roman"/>
            </a:endParaRPr>
          </a:p>
          <a:p>
            <a:pPr marR="1415415" algn="r">
              <a:lnSpc>
                <a:spcPct val="100000"/>
              </a:lnSpc>
              <a:spcBef>
                <a:spcPts val="580"/>
              </a:spcBef>
            </a:pPr>
            <a:r>
              <a:rPr sz="2400" b="1" dirty="0">
                <a:latin typeface="Times New Roman"/>
                <a:cs typeface="Times New Roman"/>
              </a:rPr>
              <a:t>525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·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6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150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м</a:t>
            </a:r>
            <a:r>
              <a:rPr sz="2400" b="1" spc="-7" baseline="24305" dirty="0">
                <a:latin typeface="Times New Roman"/>
                <a:cs typeface="Times New Roman"/>
              </a:rPr>
              <a:t>2</a:t>
            </a:r>
            <a:r>
              <a:rPr sz="2400" b="1" spc="-5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R="1381760" algn="r">
              <a:lnSpc>
                <a:spcPct val="100000"/>
              </a:lnSpc>
              <a:spcBef>
                <a:spcPts val="575"/>
              </a:spcBef>
            </a:pPr>
            <a:r>
              <a:rPr sz="2400" b="1" dirty="0">
                <a:latin typeface="Times New Roman"/>
                <a:cs typeface="Times New Roman"/>
              </a:rPr>
              <a:t>посевная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площадь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склона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изначально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была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: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3 250 </a:t>
            </a:r>
            <a:r>
              <a:rPr sz="2400" b="1" spc="-5" dirty="0">
                <a:latin typeface="Times New Roman"/>
                <a:cs typeface="Times New Roman"/>
              </a:rPr>
              <a:t>м</a:t>
            </a:r>
            <a:r>
              <a:rPr sz="2400" b="1" spc="-7" baseline="24305" dirty="0">
                <a:latin typeface="Times New Roman"/>
                <a:cs typeface="Times New Roman"/>
              </a:rPr>
              <a:t>2</a:t>
            </a:r>
            <a:r>
              <a:rPr sz="2400" b="1" spc="322" baseline="243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,</a:t>
            </a:r>
            <a:endParaRPr sz="2400">
              <a:latin typeface="Times New Roman"/>
              <a:cs typeface="Times New Roman"/>
            </a:endParaRPr>
          </a:p>
          <a:p>
            <a:pPr marL="76200">
              <a:lnSpc>
                <a:spcPts val="2770"/>
              </a:lnSpc>
              <a:spcBef>
                <a:spcPts val="575"/>
              </a:spcBef>
            </a:pPr>
            <a:r>
              <a:rPr sz="2400" b="1" spc="5" dirty="0">
                <a:latin typeface="Times New Roman"/>
                <a:cs typeface="Times New Roman"/>
              </a:rPr>
              <a:t>стала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: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150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м</a:t>
            </a:r>
            <a:r>
              <a:rPr sz="2400" b="1" spc="-7" baseline="24305" dirty="0">
                <a:latin typeface="Times New Roman"/>
                <a:cs typeface="Times New Roman"/>
              </a:rPr>
              <a:t>2</a:t>
            </a:r>
            <a:r>
              <a:rPr sz="2400" b="1" spc="-5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5352415">
              <a:lnSpc>
                <a:spcPts val="2710"/>
              </a:lnSpc>
              <a:tabLst>
                <a:tab pos="7256780" algn="l"/>
              </a:tabLst>
            </a:pPr>
            <a:r>
              <a:rPr sz="3525" spc="-15" baseline="-40189" dirty="0">
                <a:latin typeface="Arial"/>
                <a:cs typeface="Arial"/>
              </a:rPr>
              <a:t>= </a:t>
            </a:r>
            <a:r>
              <a:rPr sz="2350" b="1" u="sng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315</a:t>
            </a:r>
            <a:r>
              <a:rPr sz="2350" b="1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0</a:t>
            </a:r>
            <a:r>
              <a:rPr sz="2350" b="1" u="sng" spc="-18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350" u="sng" spc="12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×</a:t>
            </a:r>
            <a:r>
              <a:rPr sz="2350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100</a:t>
            </a:r>
            <a:r>
              <a:rPr sz="2350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	</a:t>
            </a:r>
            <a:r>
              <a:rPr sz="2350" spc="-70" dirty="0">
                <a:latin typeface="Arial"/>
                <a:cs typeface="Arial"/>
              </a:rPr>
              <a:t> </a:t>
            </a:r>
            <a:r>
              <a:rPr sz="3525" spc="-15" baseline="-40189" dirty="0">
                <a:latin typeface="Arial"/>
                <a:cs typeface="Arial"/>
              </a:rPr>
              <a:t>=</a:t>
            </a:r>
            <a:r>
              <a:rPr sz="3525" spc="-292" baseline="-40189" dirty="0">
                <a:latin typeface="Arial"/>
                <a:cs typeface="Arial"/>
              </a:rPr>
              <a:t> </a:t>
            </a:r>
            <a:r>
              <a:rPr sz="3525" spc="-15" baseline="-40189" dirty="0">
                <a:latin typeface="Arial"/>
                <a:cs typeface="Arial"/>
              </a:rPr>
              <a:t>96</a:t>
            </a:r>
            <a:r>
              <a:rPr sz="3525" spc="-540" baseline="-40189" dirty="0">
                <a:latin typeface="Arial"/>
                <a:cs typeface="Arial"/>
              </a:rPr>
              <a:t> </a:t>
            </a:r>
            <a:r>
              <a:rPr sz="2350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12</a:t>
            </a:r>
            <a:r>
              <a:rPr sz="2350" spc="-290" dirty="0">
                <a:latin typeface="Arial"/>
                <a:cs typeface="Arial"/>
              </a:rPr>
              <a:t> </a:t>
            </a:r>
            <a:r>
              <a:rPr sz="3525" spc="-22" baseline="-40189" dirty="0">
                <a:latin typeface="Arial"/>
                <a:cs typeface="Arial"/>
              </a:rPr>
              <a:t>%</a:t>
            </a:r>
            <a:endParaRPr sz="3525" baseline="-40189">
              <a:latin typeface="Arial"/>
              <a:cs typeface="Arial"/>
            </a:endParaRPr>
          </a:p>
          <a:p>
            <a:pPr marR="747395" algn="r">
              <a:lnSpc>
                <a:spcPct val="100000"/>
              </a:lnSpc>
              <a:spcBef>
                <a:spcPts val="484"/>
              </a:spcBef>
              <a:tabLst>
                <a:tab pos="1845945" algn="l"/>
              </a:tabLst>
            </a:pPr>
            <a:r>
              <a:rPr sz="2350" b="1" spc="-5" dirty="0">
                <a:latin typeface="Arial"/>
                <a:cs typeface="Arial"/>
              </a:rPr>
              <a:t>3250	</a:t>
            </a:r>
            <a:r>
              <a:rPr sz="2350" spc="-10" dirty="0">
                <a:latin typeface="Arial"/>
                <a:cs typeface="Arial"/>
              </a:rPr>
              <a:t>13</a:t>
            </a:r>
            <a:endParaRPr sz="23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22376" y="6021595"/>
            <a:ext cx="17405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3,1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15</a:t>
            </a:fld>
            <a:endParaRPr spc="-5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4128" y="195494"/>
            <a:ext cx="8476615" cy="1840864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 marR="5080">
              <a:lnSpc>
                <a:spcPct val="89500"/>
              </a:lnSpc>
              <a:spcBef>
                <a:spcPts val="430"/>
              </a:spcBef>
            </a:pPr>
            <a:r>
              <a:rPr sz="2600" dirty="0">
                <a:solidFill>
                  <a:srgbClr val="FF0000"/>
                </a:solidFill>
              </a:rPr>
              <a:t>4. </a:t>
            </a:r>
            <a:r>
              <a:rPr sz="2600" spc="-5" dirty="0"/>
              <a:t>Земледелец получает </a:t>
            </a:r>
            <a:r>
              <a:rPr sz="2600" spc="5" dirty="0">
                <a:solidFill>
                  <a:srgbClr val="009900"/>
                </a:solidFill>
              </a:rPr>
              <a:t>700 </a:t>
            </a:r>
            <a:r>
              <a:rPr sz="2600" dirty="0">
                <a:solidFill>
                  <a:srgbClr val="009900"/>
                </a:solidFill>
              </a:rPr>
              <a:t>г </a:t>
            </a:r>
            <a:r>
              <a:rPr sz="2600" spc="-25" dirty="0">
                <a:solidFill>
                  <a:srgbClr val="009900"/>
                </a:solidFill>
              </a:rPr>
              <a:t>бурого </a:t>
            </a:r>
            <a:r>
              <a:rPr sz="2600" spc="5" dirty="0">
                <a:solidFill>
                  <a:srgbClr val="009900"/>
                </a:solidFill>
              </a:rPr>
              <a:t>риса </a:t>
            </a:r>
            <a:r>
              <a:rPr sz="2600" dirty="0">
                <a:solidFill>
                  <a:srgbClr val="009900"/>
                </a:solidFill>
              </a:rPr>
              <a:t>с </a:t>
            </a:r>
            <a:r>
              <a:rPr sz="2600" spc="-25" dirty="0">
                <a:solidFill>
                  <a:srgbClr val="009900"/>
                </a:solidFill>
              </a:rPr>
              <a:t>одного </a:t>
            </a:r>
            <a:r>
              <a:rPr sz="2600" spc="-20" dirty="0">
                <a:solidFill>
                  <a:srgbClr val="009900"/>
                </a:solidFill>
              </a:rPr>
              <a:t> </a:t>
            </a:r>
            <a:r>
              <a:rPr sz="2600" spc="-15" dirty="0">
                <a:solidFill>
                  <a:srgbClr val="009900"/>
                </a:solidFill>
              </a:rPr>
              <a:t>квадратного </a:t>
            </a:r>
            <a:r>
              <a:rPr sz="2600" spc="5" dirty="0">
                <a:solidFill>
                  <a:srgbClr val="009900"/>
                </a:solidFill>
              </a:rPr>
              <a:t>метра </a:t>
            </a:r>
            <a:r>
              <a:rPr sz="2600" dirty="0"/>
              <a:t>засеянной </a:t>
            </a:r>
            <a:r>
              <a:rPr sz="2600" dirty="0">
                <a:solidFill>
                  <a:srgbClr val="009900"/>
                </a:solidFill>
              </a:rPr>
              <a:t>площади</a:t>
            </a:r>
            <a:r>
              <a:rPr sz="2600" dirty="0"/>
              <a:t>. При </a:t>
            </a:r>
            <a:r>
              <a:rPr sz="2600" spc="-15" dirty="0"/>
              <a:t>шлифовке </a:t>
            </a:r>
            <a:r>
              <a:rPr sz="2600" spc="-10" dirty="0"/>
              <a:t> </a:t>
            </a:r>
            <a:r>
              <a:rPr sz="2600" spc="-5" dirty="0"/>
              <a:t>из </a:t>
            </a:r>
            <a:r>
              <a:rPr sz="2600" spc="-25" dirty="0"/>
              <a:t>бурого </a:t>
            </a:r>
            <a:r>
              <a:rPr sz="2600" spc="5" dirty="0"/>
              <a:t>риса </a:t>
            </a:r>
            <a:r>
              <a:rPr sz="2600" dirty="0"/>
              <a:t>получается </a:t>
            </a:r>
            <a:r>
              <a:rPr sz="2600" spc="-10" dirty="0">
                <a:solidFill>
                  <a:srgbClr val="009900"/>
                </a:solidFill>
              </a:rPr>
              <a:t>белый </a:t>
            </a:r>
            <a:r>
              <a:rPr sz="2600" spc="-5" dirty="0">
                <a:solidFill>
                  <a:srgbClr val="009900"/>
                </a:solidFill>
              </a:rPr>
              <a:t>рис</a:t>
            </a:r>
            <a:r>
              <a:rPr sz="2600" spc="-5" dirty="0"/>
              <a:t>, но </a:t>
            </a:r>
            <a:r>
              <a:rPr sz="2600" dirty="0"/>
              <a:t>при </a:t>
            </a:r>
            <a:r>
              <a:rPr sz="2600" spc="-20" dirty="0"/>
              <a:t>этом </a:t>
            </a:r>
            <a:r>
              <a:rPr sz="2600" spc="-15" dirty="0"/>
              <a:t> </a:t>
            </a:r>
            <a:r>
              <a:rPr sz="2600" dirty="0">
                <a:solidFill>
                  <a:srgbClr val="009900"/>
                </a:solidFill>
              </a:rPr>
              <a:t>теряется </a:t>
            </a:r>
            <a:r>
              <a:rPr sz="2600" spc="5" dirty="0">
                <a:solidFill>
                  <a:srgbClr val="009900"/>
                </a:solidFill>
              </a:rPr>
              <a:t>14% </a:t>
            </a:r>
            <a:r>
              <a:rPr sz="2600" spc="-5" dirty="0">
                <a:solidFill>
                  <a:srgbClr val="009900"/>
                </a:solidFill>
              </a:rPr>
              <a:t>массы</a:t>
            </a:r>
            <a:r>
              <a:rPr sz="2600" spc="-5" dirty="0"/>
              <a:t>. </a:t>
            </a:r>
            <a:r>
              <a:rPr sz="2600" spc="-15" dirty="0"/>
              <a:t>Сколько </a:t>
            </a:r>
            <a:r>
              <a:rPr sz="2600" spc="-10" dirty="0"/>
              <a:t>килограммов </a:t>
            </a:r>
            <a:r>
              <a:rPr sz="2600" spc="-15" dirty="0"/>
              <a:t>белого </a:t>
            </a:r>
            <a:r>
              <a:rPr sz="2600" spc="5" dirty="0"/>
              <a:t>риса </a:t>
            </a:r>
            <a:r>
              <a:rPr sz="2600" spc="-635" dirty="0"/>
              <a:t> </a:t>
            </a:r>
            <a:r>
              <a:rPr sz="2600" spc="-5" dirty="0"/>
              <a:t>получит</a:t>
            </a:r>
            <a:r>
              <a:rPr sz="2600" spc="-30" dirty="0"/>
              <a:t> </a:t>
            </a:r>
            <a:r>
              <a:rPr sz="2600" spc="-5" dirty="0"/>
              <a:t>земледелец</a:t>
            </a:r>
            <a:r>
              <a:rPr sz="2600" spc="-20" dirty="0"/>
              <a:t> </a:t>
            </a:r>
            <a:r>
              <a:rPr sz="2600" spc="-5" dirty="0"/>
              <a:t>со</a:t>
            </a:r>
            <a:r>
              <a:rPr sz="2600" spc="-10" dirty="0"/>
              <a:t> </a:t>
            </a:r>
            <a:r>
              <a:rPr sz="2600" dirty="0"/>
              <a:t>всего</a:t>
            </a:r>
            <a:r>
              <a:rPr sz="2600" spc="-35" dirty="0"/>
              <a:t> </a:t>
            </a:r>
            <a:r>
              <a:rPr sz="2600" spc="-15" dirty="0"/>
              <a:t>своего</a:t>
            </a:r>
            <a:r>
              <a:rPr sz="2600" spc="-45" dirty="0"/>
              <a:t> </a:t>
            </a:r>
            <a:r>
              <a:rPr sz="2600" spc="-5" dirty="0"/>
              <a:t>участка</a:t>
            </a:r>
            <a:r>
              <a:rPr sz="2600" spc="-5" dirty="0">
                <a:latin typeface="Calibri"/>
                <a:cs typeface="Calibri"/>
              </a:rPr>
              <a:t>?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3494" y="2441511"/>
            <a:ext cx="7893684" cy="3023870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415"/>
              </a:spcBef>
            </a:pPr>
            <a:r>
              <a:rPr sz="2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endParaRPr sz="2600">
              <a:latin typeface="Times New Roman"/>
              <a:cs typeface="Times New Roman"/>
            </a:endParaRPr>
          </a:p>
          <a:p>
            <a:pPr marL="76200" marR="389255" indent="-635">
              <a:lnSpc>
                <a:spcPct val="110000"/>
              </a:lnSpc>
              <a:tabLst>
                <a:tab pos="4065904" algn="l"/>
              </a:tabLst>
            </a:pPr>
            <a:r>
              <a:rPr sz="2600" b="1" dirty="0">
                <a:latin typeface="Times New Roman"/>
                <a:cs typeface="Times New Roman"/>
              </a:rPr>
              <a:t>1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spc="10" dirty="0">
                <a:latin typeface="Times New Roman"/>
                <a:cs typeface="Times New Roman"/>
              </a:rPr>
              <a:t>м</a:t>
            </a:r>
            <a:r>
              <a:rPr sz="2550" b="1" spc="15" baseline="26143" dirty="0">
                <a:latin typeface="Times New Roman"/>
                <a:cs typeface="Times New Roman"/>
              </a:rPr>
              <a:t>2</a:t>
            </a:r>
            <a:r>
              <a:rPr sz="2550" b="1" spc="337" baseline="26143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- </a:t>
            </a:r>
            <a:r>
              <a:rPr sz="2600" b="1" spc="5" dirty="0">
                <a:latin typeface="Times New Roman"/>
                <a:cs typeface="Times New Roman"/>
              </a:rPr>
              <a:t>700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г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spc="-25" dirty="0">
                <a:latin typeface="Times New Roman"/>
                <a:cs typeface="Times New Roman"/>
              </a:rPr>
              <a:t>бурого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риса,	</a:t>
            </a:r>
            <a:r>
              <a:rPr sz="2600" b="1" dirty="0">
                <a:latin typeface="Times New Roman"/>
                <a:cs typeface="Times New Roman"/>
              </a:rPr>
              <a:t>3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150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spc="10" dirty="0">
                <a:latin typeface="Times New Roman"/>
                <a:cs typeface="Times New Roman"/>
              </a:rPr>
              <a:t>м</a:t>
            </a:r>
            <a:r>
              <a:rPr sz="2550" b="1" spc="15" baseline="26143" dirty="0">
                <a:latin typeface="Times New Roman"/>
                <a:cs typeface="Times New Roman"/>
              </a:rPr>
              <a:t>2</a:t>
            </a:r>
            <a:r>
              <a:rPr sz="2550" b="1" spc="315" baseline="26143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-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?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spc="-25" dirty="0">
                <a:latin typeface="Times New Roman"/>
                <a:cs typeface="Times New Roman"/>
              </a:rPr>
              <a:t>бурого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риса </a:t>
            </a:r>
            <a:r>
              <a:rPr sz="2600" b="1" spc="-63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3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150</a:t>
            </a:r>
            <a:r>
              <a:rPr sz="2600" b="1" spc="-1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·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700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= 2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205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000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г</a:t>
            </a:r>
            <a:r>
              <a:rPr sz="2600" b="1" spc="-1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= 2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205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spc="-5" dirty="0">
                <a:latin typeface="Times New Roman"/>
                <a:cs typeface="Times New Roman"/>
              </a:rPr>
              <a:t>кг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spc="-25" dirty="0">
                <a:latin typeface="Times New Roman"/>
                <a:cs typeface="Times New Roman"/>
              </a:rPr>
              <a:t>бурого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риса.</a:t>
            </a:r>
            <a:endParaRPr sz="26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315"/>
              </a:spcBef>
            </a:pPr>
            <a:r>
              <a:rPr sz="2600" b="1" spc="5" dirty="0">
                <a:latin typeface="Times New Roman"/>
                <a:cs typeface="Times New Roman"/>
              </a:rPr>
              <a:t>100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– 14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=86%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spc="-5" dirty="0">
                <a:latin typeface="Times New Roman"/>
                <a:cs typeface="Times New Roman"/>
              </a:rPr>
              <a:t>массы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риса</a:t>
            </a:r>
            <a:r>
              <a:rPr sz="2600" b="1" spc="-10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останется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при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spc="-20" dirty="0">
                <a:latin typeface="Times New Roman"/>
                <a:cs typeface="Times New Roman"/>
              </a:rPr>
              <a:t>шлифовке</a:t>
            </a:r>
            <a:endParaRPr sz="2600">
              <a:latin typeface="Times New Roman"/>
              <a:cs typeface="Times New Roman"/>
            </a:endParaRPr>
          </a:p>
          <a:p>
            <a:pPr marL="76200">
              <a:lnSpc>
                <a:spcPct val="100000"/>
              </a:lnSpc>
              <a:spcBef>
                <a:spcPts val="310"/>
              </a:spcBef>
            </a:pPr>
            <a:r>
              <a:rPr sz="2600" b="1" spc="5" dirty="0">
                <a:latin typeface="Times New Roman"/>
                <a:cs typeface="Times New Roman"/>
              </a:rPr>
              <a:t>86%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spc="-20" dirty="0">
                <a:latin typeface="Times New Roman"/>
                <a:cs typeface="Times New Roman"/>
              </a:rPr>
              <a:t>от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2 </a:t>
            </a:r>
            <a:r>
              <a:rPr sz="2600" b="1" spc="5" dirty="0">
                <a:latin typeface="Times New Roman"/>
                <a:cs typeface="Times New Roman"/>
              </a:rPr>
              <a:t>205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кг=</a:t>
            </a:r>
            <a:r>
              <a:rPr sz="2600" b="1" spc="-1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2 </a:t>
            </a:r>
            <a:r>
              <a:rPr sz="2600" b="1" spc="5" dirty="0">
                <a:latin typeface="Times New Roman"/>
                <a:cs typeface="Times New Roman"/>
              </a:rPr>
              <a:t>205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·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0,86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= 1 896,3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spc="-5" dirty="0">
                <a:latin typeface="Times New Roman"/>
                <a:cs typeface="Times New Roman"/>
              </a:rPr>
              <a:t>кг</a:t>
            </a:r>
            <a:r>
              <a:rPr sz="2600" b="1" dirty="0">
                <a:latin typeface="Times New Roman"/>
                <a:cs typeface="Times New Roman"/>
              </a:rPr>
              <a:t> </a:t>
            </a:r>
            <a:r>
              <a:rPr sz="2600" b="1" spc="-15" dirty="0">
                <a:latin typeface="Times New Roman"/>
                <a:cs typeface="Times New Roman"/>
              </a:rPr>
              <a:t>белого</a:t>
            </a:r>
            <a:r>
              <a:rPr sz="2600" b="1" spc="-45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latin typeface="Times New Roman"/>
                <a:cs typeface="Times New Roman"/>
              </a:rPr>
              <a:t>риса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50">
              <a:latin typeface="Times New Roman"/>
              <a:cs typeface="Times New Roman"/>
            </a:endParaRPr>
          </a:p>
          <a:p>
            <a:pPr marL="4648200">
              <a:lnSpc>
                <a:spcPct val="100000"/>
              </a:lnSpc>
              <a:spcBef>
                <a:spcPts val="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Ответ: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1</a:t>
            </a:r>
            <a:r>
              <a:rPr sz="2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896,3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4459" y="171110"/>
            <a:ext cx="8002905" cy="1701800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625"/>
              </a:spcBef>
            </a:pPr>
            <a:r>
              <a:rPr sz="2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5.</a:t>
            </a:r>
            <a:r>
              <a:rPr sz="2200" b="1" spc="-5" dirty="0">
                <a:latin typeface="Times New Roman"/>
                <a:cs typeface="Times New Roman"/>
              </a:rPr>
              <a:t>В </a:t>
            </a:r>
            <a:r>
              <a:rPr sz="2200" b="1" spc="-10" dirty="0">
                <a:latin typeface="Times New Roman"/>
                <a:cs typeface="Times New Roman"/>
              </a:rPr>
              <a:t>таблице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дана</a:t>
            </a:r>
            <a:r>
              <a:rPr sz="2200" b="1" spc="10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урожайность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30" dirty="0">
                <a:latin typeface="Times New Roman"/>
                <a:cs typeface="Times New Roman"/>
              </a:rPr>
              <a:t>культур,</a:t>
            </a:r>
            <a:r>
              <a:rPr sz="2200" b="1" spc="-20" dirty="0">
                <a:latin typeface="Times New Roman"/>
                <a:cs typeface="Times New Roman"/>
              </a:rPr>
              <a:t> которые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25" dirty="0">
                <a:latin typeface="Times New Roman"/>
                <a:cs typeface="Times New Roman"/>
              </a:rPr>
              <a:t>может</a:t>
            </a:r>
            <a:r>
              <a:rPr sz="2200" b="1" spc="-5" dirty="0">
                <a:latin typeface="Times New Roman"/>
                <a:cs typeface="Times New Roman"/>
              </a:rPr>
              <a:t> засеять </a:t>
            </a:r>
            <a:r>
              <a:rPr sz="2200" b="1" spc="-53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земледелец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на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своем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террасированном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участке.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За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45" dirty="0">
                <a:latin typeface="Times New Roman"/>
                <a:cs typeface="Times New Roman"/>
              </a:rPr>
              <a:t>год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обычно 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собирают два </a:t>
            </a:r>
            <a:r>
              <a:rPr sz="2200" b="1" spc="-10" dirty="0">
                <a:latin typeface="Times New Roman"/>
                <a:cs typeface="Times New Roman"/>
              </a:rPr>
              <a:t>урожая </a:t>
            </a:r>
            <a:r>
              <a:rPr sz="2200" b="1" spc="-5" dirty="0">
                <a:latin typeface="Times New Roman"/>
                <a:cs typeface="Times New Roman"/>
              </a:rPr>
              <a:t>- </a:t>
            </a:r>
            <a:r>
              <a:rPr sz="2200" b="1" spc="-20" dirty="0">
                <a:latin typeface="Times New Roman"/>
                <a:cs typeface="Times New Roman"/>
              </a:rPr>
              <a:t>летом </a:t>
            </a:r>
            <a:r>
              <a:rPr sz="2200" b="1" spc="-5" dirty="0">
                <a:latin typeface="Times New Roman"/>
                <a:cs typeface="Times New Roman"/>
              </a:rPr>
              <a:t>и </a:t>
            </a:r>
            <a:r>
              <a:rPr sz="2200" b="1" dirty="0">
                <a:latin typeface="Times New Roman"/>
                <a:cs typeface="Times New Roman"/>
              </a:rPr>
              <a:t>осенью. </a:t>
            </a:r>
            <a:r>
              <a:rPr sz="2200" b="1" spc="-10" dirty="0">
                <a:latin typeface="Times New Roman"/>
                <a:cs typeface="Times New Roman"/>
              </a:rPr>
              <a:t>По </a:t>
            </a:r>
            <a:r>
              <a:rPr sz="2200" b="1" spc="-5" dirty="0">
                <a:latin typeface="Times New Roman"/>
                <a:cs typeface="Times New Roman"/>
              </a:rPr>
              <a:t>данным </a:t>
            </a:r>
            <a:r>
              <a:rPr sz="2200" b="1" spc="-10" dirty="0">
                <a:latin typeface="Times New Roman"/>
                <a:cs typeface="Times New Roman"/>
              </a:rPr>
              <a:t>таблицы </a:t>
            </a:r>
            <a:r>
              <a:rPr sz="2200" b="1" spc="-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посчитайте</a:t>
            </a:r>
            <a:r>
              <a:rPr sz="2200" b="1" spc="1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u="heavy" spc="-10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наибольшее</a:t>
            </a:r>
            <a:r>
              <a:rPr sz="2200" b="1" u="heavy" spc="-15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10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число</a:t>
            </a:r>
            <a:r>
              <a:rPr sz="2200" b="1" u="heavy" spc="20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10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килограммов урожая</a:t>
            </a:r>
            <a:r>
              <a:rPr sz="2200" b="1" spc="-10" dirty="0">
                <a:latin typeface="Times New Roman"/>
                <a:cs typeface="Times New Roman"/>
              </a:rPr>
              <a:t>, </a:t>
            </a:r>
            <a:r>
              <a:rPr sz="2200" b="1" spc="-15" dirty="0">
                <a:latin typeface="Times New Roman"/>
                <a:cs typeface="Times New Roman"/>
              </a:rPr>
              <a:t>которое 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25" dirty="0">
                <a:latin typeface="Times New Roman"/>
                <a:cs typeface="Times New Roman"/>
              </a:rPr>
              <a:t>может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собрать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земледелец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с </a:t>
            </a:r>
            <a:r>
              <a:rPr sz="2200" b="1" spc="-10" dirty="0">
                <a:latin typeface="Times New Roman"/>
                <a:cs typeface="Times New Roman"/>
              </a:rPr>
              <a:t>участка</a:t>
            </a:r>
            <a:r>
              <a:rPr sz="22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u="heavy" spc="-5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за </a:t>
            </a:r>
            <a:r>
              <a:rPr sz="2200" b="1" u="heavy" spc="-20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один</a:t>
            </a:r>
            <a:r>
              <a:rPr sz="2200" b="1" u="heavy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35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год</a:t>
            </a:r>
            <a:r>
              <a:rPr sz="2200" b="1" spc="-35" dirty="0">
                <a:latin typeface="Times New Roman"/>
                <a:cs typeface="Times New Roman"/>
              </a:rPr>
              <a:t>,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если</a:t>
            </a:r>
            <a:r>
              <a:rPr sz="2200" b="1" spc="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он</a:t>
            </a:r>
            <a:r>
              <a:rPr sz="2200" b="1" spc="-5" dirty="0">
                <a:latin typeface="Times New Roman"/>
                <a:cs typeface="Times New Roman"/>
              </a:rPr>
              <a:t> </a:t>
            </a:r>
            <a:r>
              <a:rPr sz="2200" b="1" spc="-25" dirty="0">
                <a:latin typeface="Times New Roman"/>
                <a:cs typeface="Times New Roman"/>
              </a:rPr>
              <a:t>может </a:t>
            </a:r>
            <a:r>
              <a:rPr sz="2200" b="1" spc="-53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засевать</a:t>
            </a:r>
            <a:r>
              <a:rPr sz="2200" b="1" spc="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разные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spc="-25" dirty="0">
                <a:latin typeface="Times New Roman"/>
                <a:cs typeface="Times New Roman"/>
              </a:rPr>
              <a:t>культуры.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9059" y="4092580"/>
            <a:ext cx="7381240" cy="2301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endParaRPr sz="2400">
              <a:latin typeface="Times New Roman"/>
              <a:cs typeface="Times New Roman"/>
            </a:endParaRPr>
          </a:p>
          <a:p>
            <a:pPr marL="271780" indent="-234315">
              <a:lnSpc>
                <a:spcPct val="100000"/>
              </a:lnSpc>
              <a:spcBef>
                <a:spcPts val="5"/>
              </a:spcBef>
              <a:buSzPct val="95454"/>
              <a:buAutoNum type="arabicPlain"/>
              <a:tabLst>
                <a:tab pos="272415" algn="l"/>
              </a:tabLst>
            </a:pPr>
            <a:r>
              <a:rPr sz="2200" b="1" spc="-5" dirty="0">
                <a:latin typeface="Times New Roman"/>
                <a:cs typeface="Times New Roman"/>
              </a:rPr>
              <a:t>й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урожай</a:t>
            </a:r>
            <a:r>
              <a:rPr sz="2200" b="1" spc="-25" dirty="0">
                <a:latin typeface="Times New Roman"/>
                <a:cs typeface="Times New Roman"/>
              </a:rPr>
              <a:t> выгодно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выращивать </a:t>
            </a:r>
            <a:r>
              <a:rPr sz="2200" b="1" spc="-5" dirty="0">
                <a:latin typeface="Times New Roman"/>
                <a:cs typeface="Times New Roman"/>
              </a:rPr>
              <a:t>рис</a:t>
            </a:r>
            <a:endParaRPr sz="2200">
              <a:latin typeface="Times New Roman"/>
              <a:cs typeface="Times New Roman"/>
            </a:endParaRPr>
          </a:p>
          <a:p>
            <a:pPr marL="38100" marR="1367790">
              <a:lnSpc>
                <a:spcPct val="100000"/>
              </a:lnSpc>
              <a:buSzPct val="95454"/>
              <a:buAutoNum type="arabicPlain"/>
              <a:tabLst>
                <a:tab pos="272415" algn="l"/>
              </a:tabLst>
            </a:pPr>
            <a:r>
              <a:rPr sz="2200" b="1" spc="-5" dirty="0">
                <a:latin typeface="Times New Roman"/>
                <a:cs typeface="Times New Roman"/>
              </a:rPr>
              <a:t>й</a:t>
            </a:r>
            <a:r>
              <a:rPr sz="2200" b="1" spc="-10" dirty="0">
                <a:latin typeface="Times New Roman"/>
                <a:cs typeface="Times New Roman"/>
              </a:rPr>
              <a:t> урожай</a:t>
            </a:r>
            <a:r>
              <a:rPr sz="2200" b="1" spc="-20" dirty="0">
                <a:latin typeface="Times New Roman"/>
                <a:cs typeface="Times New Roman"/>
              </a:rPr>
              <a:t> </a:t>
            </a:r>
            <a:r>
              <a:rPr sz="2200" b="1" spc="-25" dirty="0">
                <a:latin typeface="Times New Roman"/>
                <a:cs typeface="Times New Roman"/>
              </a:rPr>
              <a:t>выгодно</a:t>
            </a:r>
            <a:r>
              <a:rPr sz="2200" b="1" spc="-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выращивать</a:t>
            </a:r>
            <a:r>
              <a:rPr sz="2200" b="1" spc="-5" dirty="0">
                <a:latin typeface="Times New Roman"/>
                <a:cs typeface="Times New Roman"/>
              </a:rPr>
              <a:t> пшено 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Известно,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20" dirty="0">
                <a:latin typeface="Times New Roman"/>
                <a:cs typeface="Times New Roman"/>
              </a:rPr>
              <a:t>что</a:t>
            </a:r>
            <a:r>
              <a:rPr sz="2200" b="1" spc="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посевная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площадь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была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3 </a:t>
            </a:r>
            <a:r>
              <a:rPr sz="2200" b="1" dirty="0">
                <a:latin typeface="Times New Roman"/>
                <a:cs typeface="Times New Roman"/>
              </a:rPr>
              <a:t>150 </a:t>
            </a:r>
            <a:r>
              <a:rPr sz="2200" b="1" spc="-5" dirty="0">
                <a:latin typeface="Times New Roman"/>
                <a:cs typeface="Times New Roman"/>
              </a:rPr>
              <a:t>м</a:t>
            </a:r>
            <a:r>
              <a:rPr sz="2175" b="1" spc="-7" baseline="24904" dirty="0">
                <a:latin typeface="Times New Roman"/>
                <a:cs typeface="Times New Roman"/>
              </a:rPr>
              <a:t>2 </a:t>
            </a:r>
            <a:r>
              <a:rPr sz="2175" b="1" baseline="24904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700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·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3</a:t>
            </a:r>
            <a:r>
              <a:rPr sz="2200" b="1" dirty="0">
                <a:latin typeface="Times New Roman"/>
                <a:cs typeface="Times New Roman"/>
              </a:rPr>
              <a:t> 150</a:t>
            </a:r>
            <a:r>
              <a:rPr sz="2200" b="1" spc="-2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+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650</a:t>
            </a:r>
            <a:r>
              <a:rPr sz="2200" b="1" spc="-5" dirty="0">
                <a:latin typeface="Times New Roman"/>
                <a:cs typeface="Times New Roman"/>
              </a:rPr>
              <a:t> ·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3 </a:t>
            </a:r>
            <a:r>
              <a:rPr sz="2200" b="1" dirty="0">
                <a:latin typeface="Times New Roman"/>
                <a:cs typeface="Times New Roman"/>
              </a:rPr>
              <a:t>150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= 4 </a:t>
            </a:r>
            <a:r>
              <a:rPr sz="2200" b="1" dirty="0">
                <a:latin typeface="Times New Roman"/>
                <a:cs typeface="Times New Roman"/>
              </a:rPr>
              <a:t>252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500</a:t>
            </a:r>
            <a:r>
              <a:rPr sz="2200" b="1" spc="-5" dirty="0">
                <a:latin typeface="Times New Roman"/>
                <a:cs typeface="Times New Roman"/>
              </a:rPr>
              <a:t> г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= 4</a:t>
            </a:r>
            <a:r>
              <a:rPr sz="2200" b="1" dirty="0">
                <a:latin typeface="Times New Roman"/>
                <a:cs typeface="Times New Roman"/>
              </a:rPr>
              <a:t> 252,5</a:t>
            </a:r>
            <a:r>
              <a:rPr sz="2200" b="1" spc="-2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кг</a:t>
            </a:r>
            <a:endParaRPr sz="2200">
              <a:latin typeface="Times New Roman"/>
              <a:cs typeface="Times New Roman"/>
            </a:endParaRPr>
          </a:p>
          <a:p>
            <a:pPr marR="30480" algn="r">
              <a:lnSpc>
                <a:spcPct val="100000"/>
              </a:lnSpc>
              <a:spcBef>
                <a:spcPts val="111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Ответ: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4252,5</a:t>
            </a:r>
            <a:endParaRPr sz="28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50808" y="1922452"/>
          <a:ext cx="8358503" cy="21431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16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7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7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73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89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Рис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Кукуруза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5092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Пшено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8620">
                <a:tc>
                  <a:txBody>
                    <a:bodyPr/>
                    <a:lstStyle/>
                    <a:p>
                      <a:pPr marL="19558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1-й</a:t>
                      </a:r>
                      <a:r>
                        <a:rPr sz="20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урожай</a:t>
                      </a:r>
                      <a:r>
                        <a:rPr sz="2000" b="1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(июнь)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10"/>
                        </a:spcBef>
                      </a:pPr>
                      <a:r>
                        <a:rPr sz="1800" dirty="0">
                          <a:latin typeface="Arial Black"/>
                          <a:cs typeface="Arial Black"/>
                        </a:rPr>
                        <a:t>700</a:t>
                      </a:r>
                      <a:r>
                        <a:rPr sz="1800" spc="-50" dirty="0">
                          <a:latin typeface="Arial Black"/>
                          <a:cs typeface="Arial Black"/>
                        </a:rPr>
                        <a:t> </a:t>
                      </a:r>
                      <a:r>
                        <a:rPr sz="1800" spc="-5" dirty="0">
                          <a:latin typeface="Arial Black"/>
                          <a:cs typeface="Arial Black"/>
                        </a:rPr>
                        <a:t>г/м</a:t>
                      </a:r>
                      <a:r>
                        <a:rPr sz="1800" spc="-7" baseline="25462" dirty="0">
                          <a:latin typeface="Arial Black"/>
                          <a:cs typeface="Arial Black"/>
                        </a:rPr>
                        <a:t>2</a:t>
                      </a:r>
                      <a:endParaRPr sz="1800" baseline="25462">
                        <a:latin typeface="Arial Black"/>
                        <a:cs typeface="Arial Black"/>
                      </a:endParaRPr>
                    </a:p>
                  </a:txBody>
                  <a:tcPr marL="0" marR="0" marT="267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10"/>
                        </a:spcBef>
                      </a:pPr>
                      <a:r>
                        <a:rPr sz="1800" dirty="0">
                          <a:latin typeface="Arial Black"/>
                          <a:cs typeface="Arial Black"/>
                        </a:rPr>
                        <a:t>600</a:t>
                      </a:r>
                      <a:r>
                        <a:rPr sz="1800" spc="-50" dirty="0">
                          <a:latin typeface="Arial Black"/>
                          <a:cs typeface="Arial Black"/>
                        </a:rPr>
                        <a:t> </a:t>
                      </a:r>
                      <a:r>
                        <a:rPr sz="1800" spc="-5" dirty="0">
                          <a:latin typeface="Arial Black"/>
                          <a:cs typeface="Arial Black"/>
                        </a:rPr>
                        <a:t>г/м</a:t>
                      </a:r>
                      <a:r>
                        <a:rPr sz="1800" spc="-7" baseline="25462" dirty="0">
                          <a:latin typeface="Arial Black"/>
                          <a:cs typeface="Arial Black"/>
                        </a:rPr>
                        <a:t>2</a:t>
                      </a:r>
                      <a:endParaRPr sz="1800" baseline="25462">
                        <a:latin typeface="Arial Black"/>
                        <a:cs typeface="Arial Black"/>
                      </a:endParaRPr>
                    </a:p>
                  </a:txBody>
                  <a:tcPr marL="0" marR="0" marT="267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214629" marR="207645" indent="6165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щив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b="1" spc="-35" dirty="0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т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8620">
                <a:tc>
                  <a:txBody>
                    <a:bodyPr/>
                    <a:lstStyle/>
                    <a:p>
                      <a:pPr marL="652145" marR="614680" indent="-3048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2-й</a:t>
                      </a:r>
                      <a:r>
                        <a:rPr sz="2000" b="1" spc="-10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урожай </a:t>
                      </a:r>
                      <a:r>
                        <a:rPr sz="2000" b="1" spc="-484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(сентябрь)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110"/>
                        </a:spcBef>
                      </a:pPr>
                      <a:r>
                        <a:rPr sz="1800" dirty="0">
                          <a:latin typeface="Arial Black"/>
                          <a:cs typeface="Arial Black"/>
                        </a:rPr>
                        <a:t>600</a:t>
                      </a:r>
                      <a:r>
                        <a:rPr sz="1800" spc="-50" dirty="0">
                          <a:latin typeface="Arial Black"/>
                          <a:cs typeface="Arial Black"/>
                        </a:rPr>
                        <a:t> </a:t>
                      </a:r>
                      <a:r>
                        <a:rPr sz="1800" spc="-5" dirty="0">
                          <a:latin typeface="Arial Black"/>
                          <a:cs typeface="Arial Black"/>
                        </a:rPr>
                        <a:t>г/м</a:t>
                      </a:r>
                      <a:r>
                        <a:rPr sz="1800" spc="-7" baseline="25462" dirty="0">
                          <a:latin typeface="Arial Black"/>
                          <a:cs typeface="Arial Black"/>
                        </a:rPr>
                        <a:t>2</a:t>
                      </a:r>
                      <a:endParaRPr sz="1800" baseline="25462">
                        <a:latin typeface="Arial Black"/>
                        <a:cs typeface="Arial Black"/>
                      </a:endParaRPr>
                    </a:p>
                  </a:txBody>
                  <a:tcPr marL="0" marR="0" marT="267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214629" marR="207645" indent="6165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Не 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щив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b="1" spc="-35" dirty="0"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т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483234">
                        <a:lnSpc>
                          <a:spcPct val="100000"/>
                        </a:lnSpc>
                        <a:spcBef>
                          <a:spcPts val="2110"/>
                        </a:spcBef>
                      </a:pPr>
                      <a:r>
                        <a:rPr sz="1800" dirty="0">
                          <a:latin typeface="Arial Black"/>
                          <a:cs typeface="Arial Black"/>
                        </a:rPr>
                        <a:t>650</a:t>
                      </a:r>
                      <a:r>
                        <a:rPr sz="1800" spc="-50" dirty="0">
                          <a:latin typeface="Arial Black"/>
                          <a:cs typeface="Arial Black"/>
                        </a:rPr>
                        <a:t> </a:t>
                      </a:r>
                      <a:r>
                        <a:rPr sz="1800" spc="-5" dirty="0">
                          <a:latin typeface="Arial Black"/>
                          <a:cs typeface="Arial Black"/>
                        </a:rPr>
                        <a:t>г/м</a:t>
                      </a:r>
                      <a:r>
                        <a:rPr sz="1800" spc="-7" baseline="25462" dirty="0">
                          <a:latin typeface="Arial Black"/>
                          <a:cs typeface="Arial Black"/>
                        </a:rPr>
                        <a:t>2</a:t>
                      </a:r>
                      <a:endParaRPr sz="1800" baseline="25462">
                        <a:latin typeface="Arial Black"/>
                        <a:cs typeface="Arial Black"/>
                      </a:endParaRPr>
                    </a:p>
                  </a:txBody>
                  <a:tcPr marL="0" marR="0" marT="26797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425688" y="6425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16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14400" y="2016252"/>
            <a:ext cx="7531734" cy="1902460"/>
            <a:chOff x="914400" y="2016252"/>
            <a:chExt cx="7531734" cy="19024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4400" y="2016252"/>
              <a:ext cx="7531606" cy="123139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31747" y="2686811"/>
              <a:ext cx="7114031" cy="1231391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48283" y="2145601"/>
            <a:ext cx="6647815" cy="1367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9539" marR="5080" indent="-117475">
              <a:lnSpc>
                <a:spcPct val="100000"/>
              </a:lnSpc>
              <a:spcBef>
                <a:spcPts val="105"/>
              </a:spcBef>
            </a:pP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Задачи</a:t>
            </a:r>
            <a:r>
              <a:rPr sz="4400" b="0" spc="-4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о</a:t>
            </a:r>
            <a:r>
              <a:rPr sz="4400" b="0" spc="-2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мобильном </a:t>
            </a:r>
            <a:r>
              <a:rPr sz="4400" b="0" spc="-145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интернете</a:t>
            </a:r>
            <a:r>
              <a:rPr sz="4400" b="0" spc="-4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и</a:t>
            </a:r>
            <a:r>
              <a:rPr sz="4400" b="0" spc="-2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тарифе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17</a:t>
            </a:fld>
            <a:endParaRPr spc="-5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238166"/>
            <a:ext cx="7795895" cy="1855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1.</a:t>
            </a:r>
            <a:r>
              <a:rPr sz="2000" b="1" dirty="0">
                <a:latin typeface="Times New Roman"/>
                <a:cs typeface="Times New Roman"/>
              </a:rPr>
              <a:t>На </a:t>
            </a:r>
            <a:r>
              <a:rPr sz="2000" b="1" spc="-10" dirty="0">
                <a:latin typeface="Times New Roman"/>
                <a:cs typeface="Times New Roman"/>
              </a:rPr>
              <a:t>графике </a:t>
            </a:r>
            <a:r>
              <a:rPr sz="2000" b="1" spc="-20" dirty="0">
                <a:latin typeface="Times New Roman"/>
                <a:cs typeface="Times New Roman"/>
              </a:rPr>
              <a:t>точками </a:t>
            </a:r>
            <a:r>
              <a:rPr sz="2000" b="1" spc="-5" dirty="0">
                <a:latin typeface="Times New Roman"/>
                <a:cs typeface="Times New Roman"/>
              </a:rPr>
              <a:t>изображено </a:t>
            </a:r>
            <a:r>
              <a:rPr sz="2000" b="1" spc="-10" dirty="0">
                <a:latin typeface="Times New Roman"/>
                <a:cs typeface="Times New Roman"/>
              </a:rPr>
              <a:t>количество </a:t>
            </a:r>
            <a:r>
              <a:rPr sz="2000" b="1" spc="-25" dirty="0">
                <a:latin typeface="Times New Roman"/>
                <a:cs typeface="Times New Roman"/>
              </a:rPr>
              <a:t>минут, </a:t>
            </a:r>
            <a:r>
              <a:rPr sz="2000" b="1" spc="-10" dirty="0">
                <a:latin typeface="Times New Roman"/>
                <a:cs typeface="Times New Roman"/>
              </a:rPr>
              <a:t>потраченных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на </a:t>
            </a:r>
            <a:r>
              <a:rPr sz="2000" b="1" spc="-20" dirty="0">
                <a:latin typeface="Times New Roman"/>
                <a:cs typeface="Times New Roman"/>
              </a:rPr>
              <a:t>исходящие </a:t>
            </a:r>
            <a:r>
              <a:rPr sz="2000" b="1" spc="-15" dirty="0">
                <a:latin typeface="Times New Roman"/>
                <a:cs typeface="Times New Roman"/>
              </a:rPr>
              <a:t>вызовы, </a:t>
            </a:r>
            <a:r>
              <a:rPr sz="2000" b="1" dirty="0">
                <a:latin typeface="Times New Roman"/>
                <a:cs typeface="Times New Roman"/>
              </a:rPr>
              <a:t>и </a:t>
            </a:r>
            <a:r>
              <a:rPr sz="2000" b="1" spc="-10" dirty="0">
                <a:latin typeface="Times New Roman"/>
                <a:cs typeface="Times New Roman"/>
              </a:rPr>
              <a:t>количество гигабайтов </a:t>
            </a:r>
            <a:r>
              <a:rPr sz="2000" b="1" spc="-5" dirty="0">
                <a:latin typeface="Times New Roman"/>
                <a:cs typeface="Times New Roman"/>
              </a:rPr>
              <a:t>мобильного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интернета, </a:t>
            </a:r>
            <a:r>
              <a:rPr sz="2000" b="1" spc="-15" dirty="0">
                <a:latin typeface="Times New Roman"/>
                <a:cs typeface="Times New Roman"/>
              </a:rPr>
              <a:t>израсходованных </a:t>
            </a:r>
            <a:r>
              <a:rPr sz="2000" b="1" spc="-10" dirty="0">
                <a:latin typeface="Times New Roman"/>
                <a:cs typeface="Times New Roman"/>
              </a:rPr>
              <a:t>абонентом </a:t>
            </a:r>
            <a:r>
              <a:rPr sz="2000" b="1" dirty="0">
                <a:latin typeface="Times New Roman"/>
                <a:cs typeface="Times New Roman"/>
              </a:rPr>
              <a:t>в </a:t>
            </a:r>
            <a:r>
              <a:rPr sz="2000" b="1" spc="5" dirty="0">
                <a:latin typeface="Times New Roman"/>
                <a:cs typeface="Times New Roman"/>
              </a:rPr>
              <a:t>процессе </a:t>
            </a:r>
            <a:r>
              <a:rPr sz="2000" b="1" spc="-10" dirty="0">
                <a:latin typeface="Times New Roman"/>
                <a:cs typeface="Times New Roman"/>
              </a:rPr>
              <a:t>пользования 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смартфоном, </a:t>
            </a:r>
            <a:r>
              <a:rPr sz="2000" b="1" spc="-5" dirty="0">
                <a:latin typeface="Times New Roman"/>
                <a:cs typeface="Times New Roman"/>
              </a:rPr>
              <a:t>за </a:t>
            </a:r>
            <a:r>
              <a:rPr sz="2000" b="1" spc="-10" dirty="0">
                <a:latin typeface="Times New Roman"/>
                <a:cs typeface="Times New Roman"/>
              </a:rPr>
              <a:t>каждый </a:t>
            </a:r>
            <a:r>
              <a:rPr sz="2000" b="1" dirty="0">
                <a:latin typeface="Times New Roman"/>
                <a:cs typeface="Times New Roman"/>
              </a:rPr>
              <a:t>месяц </a:t>
            </a:r>
            <a:r>
              <a:rPr sz="2000" b="1" spc="5" dirty="0">
                <a:latin typeface="Times New Roman"/>
                <a:cs typeface="Times New Roman"/>
              </a:rPr>
              <a:t>2018 </a:t>
            </a:r>
            <a:r>
              <a:rPr sz="2000" b="1" spc="-25" dirty="0">
                <a:latin typeface="Times New Roman"/>
                <a:cs typeface="Times New Roman"/>
              </a:rPr>
              <a:t>года. </a:t>
            </a:r>
            <a:r>
              <a:rPr sz="2000" b="1" dirty="0">
                <a:latin typeface="Times New Roman"/>
                <a:cs typeface="Times New Roman"/>
              </a:rPr>
              <a:t>Для </a:t>
            </a:r>
            <a:r>
              <a:rPr sz="2000" b="1" spc="-15" dirty="0">
                <a:latin typeface="Times New Roman"/>
                <a:cs typeface="Times New Roman"/>
              </a:rPr>
              <a:t>удобства </a:t>
            </a:r>
            <a:r>
              <a:rPr sz="2000" b="1" spc="-20" dirty="0">
                <a:latin typeface="Times New Roman"/>
                <a:cs typeface="Times New Roman"/>
              </a:rPr>
              <a:t>точки, 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соответствующие </a:t>
            </a:r>
            <a:r>
              <a:rPr sz="2000" b="1" spc="5" dirty="0">
                <a:latin typeface="Times New Roman"/>
                <a:cs typeface="Times New Roman"/>
              </a:rPr>
              <a:t>минутам </a:t>
            </a:r>
            <a:r>
              <a:rPr sz="2000" b="1" dirty="0">
                <a:latin typeface="Times New Roman"/>
                <a:cs typeface="Times New Roman"/>
              </a:rPr>
              <a:t>и гигабайтам, </a:t>
            </a:r>
            <a:r>
              <a:rPr sz="2000" b="1" spc="-5" dirty="0">
                <a:latin typeface="Times New Roman"/>
                <a:cs typeface="Times New Roman"/>
              </a:rPr>
              <a:t>соединены сплошными </a:t>
            </a:r>
            <a:r>
              <a:rPr sz="2000" b="1" dirty="0">
                <a:latin typeface="Times New Roman"/>
                <a:cs typeface="Times New Roman"/>
              </a:rPr>
              <a:t>и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пунктирными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линиями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соответственно.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56673" y="2314215"/>
            <a:ext cx="7767955" cy="3901440"/>
            <a:chOff x="756673" y="2314215"/>
            <a:chExt cx="7767955" cy="390144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673" y="2314215"/>
              <a:ext cx="7767522" cy="3900865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85785" y="2500306"/>
              <a:ext cx="643255" cy="1905"/>
            </a:xfrm>
            <a:custGeom>
              <a:avLst/>
              <a:gdLst/>
              <a:ahLst/>
              <a:cxnLst/>
              <a:rect l="l" t="t" r="r" b="b"/>
              <a:pathLst>
                <a:path w="643255" h="1905">
                  <a:moveTo>
                    <a:pt x="0" y="0"/>
                  </a:moveTo>
                  <a:lnTo>
                    <a:pt x="642937" y="1587"/>
                  </a:lnTo>
                </a:path>
              </a:pathLst>
            </a:custGeom>
            <a:ln w="38100">
              <a:solidFill>
                <a:srgbClr val="00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643834" y="2500306"/>
              <a:ext cx="786130" cy="71755"/>
            </a:xfrm>
            <a:custGeom>
              <a:avLst/>
              <a:gdLst/>
              <a:ahLst/>
              <a:cxnLst/>
              <a:rect l="l" t="t" r="r" b="b"/>
              <a:pathLst>
                <a:path w="786129" h="71755">
                  <a:moveTo>
                    <a:pt x="0" y="0"/>
                  </a:moveTo>
                  <a:lnTo>
                    <a:pt x="785812" y="71437"/>
                  </a:lnTo>
                </a:path>
              </a:pathLst>
            </a:custGeom>
            <a:ln w="28575">
              <a:solidFill>
                <a:srgbClr val="0099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18</a:t>
            </a:fld>
            <a:endParaRPr spc="-5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739" y="23876"/>
            <a:ext cx="8933815" cy="1365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200" spc="-5" dirty="0"/>
              <a:t>В</a:t>
            </a:r>
            <a:r>
              <a:rPr sz="2200" dirty="0"/>
              <a:t> </a:t>
            </a:r>
            <a:r>
              <a:rPr sz="2200" spc="-20" dirty="0"/>
              <a:t>течение</a:t>
            </a:r>
            <a:r>
              <a:rPr sz="2200" spc="25" dirty="0"/>
              <a:t> </a:t>
            </a:r>
            <a:r>
              <a:rPr sz="2200" spc="-35" dirty="0"/>
              <a:t>года</a:t>
            </a:r>
            <a:r>
              <a:rPr sz="2200" spc="-5" dirty="0"/>
              <a:t> </a:t>
            </a:r>
            <a:r>
              <a:rPr sz="2200" spc="-10" dirty="0"/>
              <a:t>абонент пользовался тарифом</a:t>
            </a:r>
            <a:r>
              <a:rPr sz="2200" spc="20" dirty="0"/>
              <a:t> </a:t>
            </a:r>
            <a:r>
              <a:rPr sz="2200" spc="-10" dirty="0"/>
              <a:t>"Стандартный", </a:t>
            </a:r>
            <a:r>
              <a:rPr sz="2200" spc="-5" dirty="0"/>
              <a:t> </a:t>
            </a:r>
            <a:r>
              <a:rPr sz="2200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абонентская</a:t>
            </a:r>
            <a:r>
              <a:rPr sz="22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sz="2200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плата</a:t>
            </a:r>
            <a:r>
              <a:rPr sz="2200" u="heavy" spc="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sz="22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по</a:t>
            </a:r>
            <a:r>
              <a:rPr sz="2200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sz="2200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которому</a:t>
            </a:r>
            <a:r>
              <a:rPr sz="2200" u="heavy" spc="-3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sz="22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составляла</a:t>
            </a:r>
            <a:r>
              <a:rPr sz="2200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sz="22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400</a:t>
            </a:r>
            <a:r>
              <a:rPr sz="2200" spc="-20" dirty="0">
                <a:solidFill>
                  <a:srgbClr val="009900"/>
                </a:solidFill>
              </a:rPr>
              <a:t> </a:t>
            </a:r>
            <a:r>
              <a:rPr sz="2200" spc="-20" dirty="0"/>
              <a:t>рублей</a:t>
            </a:r>
            <a:r>
              <a:rPr sz="2200" spc="-25" dirty="0"/>
              <a:t> </a:t>
            </a:r>
            <a:r>
              <a:rPr sz="2200" spc="-5" dirty="0"/>
              <a:t>в</a:t>
            </a:r>
            <a:r>
              <a:rPr sz="2200" dirty="0"/>
              <a:t> </a:t>
            </a:r>
            <a:r>
              <a:rPr sz="2200" spc="-5" dirty="0"/>
              <a:t>месяц.</a:t>
            </a:r>
            <a:r>
              <a:rPr sz="2200" spc="20" dirty="0"/>
              <a:t> </a:t>
            </a:r>
            <a:r>
              <a:rPr sz="2200" spc="-5" dirty="0"/>
              <a:t>При </a:t>
            </a:r>
            <a:r>
              <a:rPr sz="2200" dirty="0"/>
              <a:t> </a:t>
            </a:r>
            <a:r>
              <a:rPr sz="2200" spc="-20" dirty="0"/>
              <a:t>условии</a:t>
            </a:r>
            <a:r>
              <a:rPr sz="2200" spc="-5" dirty="0"/>
              <a:t> </a:t>
            </a:r>
            <a:r>
              <a:rPr sz="2200" spc="-20" dirty="0"/>
              <a:t>нахождения</a:t>
            </a:r>
            <a:r>
              <a:rPr sz="2200" dirty="0"/>
              <a:t> </a:t>
            </a:r>
            <a:r>
              <a:rPr sz="2200" spc="-5" dirty="0"/>
              <a:t>абонента на</a:t>
            </a:r>
            <a:r>
              <a:rPr sz="2200" spc="5" dirty="0"/>
              <a:t> </a:t>
            </a:r>
            <a:r>
              <a:rPr sz="2200" spc="-10" dirty="0"/>
              <a:t>территории</a:t>
            </a:r>
            <a:r>
              <a:rPr sz="2200" spc="25" dirty="0"/>
              <a:t> </a:t>
            </a:r>
            <a:r>
              <a:rPr sz="2200" spc="-25" dirty="0"/>
              <a:t>РФ</a:t>
            </a:r>
            <a:r>
              <a:rPr sz="2200" spc="-5" dirty="0"/>
              <a:t> в</a:t>
            </a:r>
            <a:r>
              <a:rPr sz="2200" dirty="0"/>
              <a:t> </a:t>
            </a:r>
            <a:r>
              <a:rPr sz="2200" spc="-10" dirty="0"/>
              <a:t>абонентскую </a:t>
            </a:r>
            <a:r>
              <a:rPr sz="2200" spc="-25" dirty="0"/>
              <a:t>плату </a:t>
            </a:r>
            <a:r>
              <a:rPr sz="2200" spc="-535" dirty="0"/>
              <a:t> </a:t>
            </a:r>
            <a:r>
              <a:rPr sz="2200" spc="-5" dirty="0"/>
              <a:t>тарифа</a:t>
            </a:r>
            <a:r>
              <a:rPr sz="2200" spc="15" dirty="0"/>
              <a:t> </a:t>
            </a:r>
            <a:r>
              <a:rPr sz="2200" spc="-10" dirty="0"/>
              <a:t>"Стандартный"</a:t>
            </a:r>
            <a:r>
              <a:rPr sz="2200" spc="15" dirty="0"/>
              <a:t> </a:t>
            </a:r>
            <a:r>
              <a:rPr sz="2200" spc="-25" dirty="0"/>
              <a:t>входит:</a:t>
            </a:r>
            <a:endParaRPr sz="2200"/>
          </a:p>
        </p:txBody>
      </p:sp>
      <p:sp>
        <p:nvSpPr>
          <p:cNvPr id="3" name="object 3"/>
          <p:cNvSpPr txBox="1"/>
          <p:nvPr/>
        </p:nvSpPr>
        <p:spPr>
          <a:xfrm>
            <a:off x="78739" y="1432052"/>
            <a:ext cx="8932545" cy="23050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77470">
              <a:lnSpc>
                <a:spcPct val="100000"/>
              </a:lnSpc>
              <a:spcBef>
                <a:spcPts val="95"/>
              </a:spcBef>
            </a:pPr>
            <a:r>
              <a:rPr sz="2200" spc="-15" dirty="0">
                <a:solidFill>
                  <a:srgbClr val="009900"/>
                </a:solidFill>
                <a:latin typeface="Times New Roman"/>
                <a:cs typeface="Times New Roman"/>
              </a:rPr>
              <a:t>-</a:t>
            </a:r>
            <a:r>
              <a:rPr sz="22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пакет</a:t>
            </a:r>
            <a:r>
              <a:rPr sz="2200" b="1" u="heavy" spc="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3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минут</a:t>
            </a:r>
            <a:r>
              <a:rPr sz="2200" b="1" spc="-35" dirty="0">
                <a:latin typeface="Times New Roman"/>
                <a:cs typeface="Times New Roman"/>
              </a:rPr>
              <a:t>,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включающий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350 </a:t>
            </a:r>
            <a:r>
              <a:rPr sz="22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минут </a:t>
            </a:r>
            <a:r>
              <a:rPr sz="2200" b="1" u="heavy" spc="-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исходящих</a:t>
            </a:r>
            <a:r>
              <a:rPr sz="22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вызовов</a:t>
            </a:r>
            <a:r>
              <a:rPr sz="2200" b="1" spc="1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на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номера, </a:t>
            </a:r>
            <a:r>
              <a:rPr sz="2200" b="1" spc="-53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зарегистрированные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на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территории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b="1" spc="-20" dirty="0">
                <a:latin typeface="Times New Roman"/>
                <a:cs typeface="Times New Roman"/>
              </a:rPr>
              <a:t>РФ;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2200" spc="-5" dirty="0">
                <a:latin typeface="Times New Roman"/>
                <a:cs typeface="Times New Roman"/>
              </a:rPr>
              <a:t>-</a:t>
            </a:r>
            <a:r>
              <a:rPr sz="220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пакет</a:t>
            </a:r>
            <a:r>
              <a:rPr sz="2200" b="1" u="heavy" spc="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интернета</a:t>
            </a:r>
            <a:r>
              <a:rPr sz="2200" b="1" spc="-5" dirty="0">
                <a:latin typeface="Times New Roman"/>
                <a:cs typeface="Times New Roman"/>
              </a:rPr>
              <a:t>,</a:t>
            </a:r>
            <a:r>
              <a:rPr sz="2200" b="1" spc="30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включающий</a:t>
            </a:r>
            <a:r>
              <a:rPr sz="2200" b="1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2.8 </a:t>
            </a:r>
            <a:r>
              <a:rPr sz="22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гигабайта</a:t>
            </a:r>
            <a:r>
              <a:rPr sz="22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мобильного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интернета;</a:t>
            </a:r>
            <a:endParaRPr sz="2200">
              <a:latin typeface="Times New Roman"/>
              <a:cs typeface="Times New Roman"/>
            </a:endParaRPr>
          </a:p>
          <a:p>
            <a:pPr marL="175260" indent="-163195">
              <a:lnSpc>
                <a:spcPct val="100000"/>
              </a:lnSpc>
              <a:spcBef>
                <a:spcPts val="530"/>
              </a:spcBef>
              <a:buClr>
                <a:srgbClr val="000000"/>
              </a:buClr>
              <a:buChar char="-"/>
              <a:tabLst>
                <a:tab pos="175895" algn="l"/>
              </a:tabLst>
            </a:pPr>
            <a:r>
              <a:rPr sz="22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пакет</a:t>
            </a:r>
            <a:r>
              <a:rPr sz="22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SMS</a:t>
            </a:r>
            <a:r>
              <a:rPr sz="2200" b="1" spc="-5" dirty="0">
                <a:latin typeface="Times New Roman"/>
                <a:cs typeface="Times New Roman"/>
              </a:rPr>
              <a:t>,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включающий</a:t>
            </a:r>
            <a:r>
              <a:rPr sz="22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150</a:t>
            </a:r>
            <a:r>
              <a:rPr sz="22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SMS</a:t>
            </a:r>
            <a:r>
              <a:rPr sz="22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в</a:t>
            </a:r>
            <a:r>
              <a:rPr sz="22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месяц</a:t>
            </a:r>
            <a:r>
              <a:rPr sz="2200" b="1" spc="-5" dirty="0">
                <a:latin typeface="Times New Roman"/>
                <a:cs typeface="Times New Roman"/>
              </a:rPr>
              <a:t>;</a:t>
            </a:r>
            <a:endParaRPr sz="2200">
              <a:latin typeface="Times New Roman"/>
              <a:cs typeface="Times New Roman"/>
            </a:endParaRPr>
          </a:p>
          <a:p>
            <a:pPr marL="175260" indent="-163195">
              <a:lnSpc>
                <a:spcPct val="100000"/>
              </a:lnSpc>
              <a:spcBef>
                <a:spcPts val="530"/>
              </a:spcBef>
              <a:buClr>
                <a:srgbClr val="000000"/>
              </a:buClr>
              <a:buChar char="-"/>
              <a:tabLst>
                <a:tab pos="175895" algn="l"/>
              </a:tabLst>
            </a:pPr>
            <a:r>
              <a:rPr sz="22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безлимитные</a:t>
            </a:r>
            <a:r>
              <a:rPr sz="22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бесплатные</a:t>
            </a:r>
            <a:r>
              <a:rPr sz="22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входящие</a:t>
            </a:r>
            <a:r>
              <a:rPr sz="22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вызовы.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2200" b="1" spc="-15" dirty="0">
                <a:latin typeface="Times New Roman"/>
                <a:cs typeface="Times New Roman"/>
              </a:rPr>
              <a:t>Стоимость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35" dirty="0">
                <a:latin typeface="Times New Roman"/>
                <a:cs typeface="Times New Roman"/>
              </a:rPr>
              <a:t>минут,</a:t>
            </a:r>
            <a:r>
              <a:rPr sz="2200" b="1" spc="-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интернета</a:t>
            </a:r>
            <a:r>
              <a:rPr sz="2200" b="1" spc="3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и SMS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сверх</a:t>
            </a:r>
            <a:r>
              <a:rPr sz="2200" b="1" spc="10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пакета</a:t>
            </a:r>
            <a:r>
              <a:rPr sz="2200" b="1" spc="20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указана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в </a:t>
            </a:r>
            <a:r>
              <a:rPr sz="2200" b="1" spc="-10" dirty="0">
                <a:latin typeface="Times New Roman"/>
                <a:cs typeface="Times New Roman"/>
              </a:rPr>
              <a:t>таблице</a:t>
            </a:r>
            <a:endParaRPr sz="22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79370" y="3779838"/>
          <a:ext cx="8428990" cy="1949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79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9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81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800" b="1" spc="-30" dirty="0">
                          <a:latin typeface="Times New Roman"/>
                          <a:cs typeface="Times New Roman"/>
                        </a:rPr>
                        <a:t>Исходящие </a:t>
                      </a:r>
                      <a:r>
                        <a:rPr sz="2800" b="1" spc="-20" dirty="0">
                          <a:latin typeface="Times New Roman"/>
                          <a:cs typeface="Times New Roman"/>
                        </a:rPr>
                        <a:t>вызовы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09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800" b="1" spc="-10" dirty="0">
                          <a:latin typeface="Times New Roman"/>
                          <a:cs typeface="Times New Roman"/>
                        </a:rPr>
                        <a:t>3руб./мин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8C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1836420" marR="221615" indent="-16109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Мобильный</a:t>
                      </a:r>
                      <a:r>
                        <a:rPr sz="2400" b="1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интернет:</a:t>
                      </a:r>
                      <a:r>
                        <a:rPr sz="2400" b="1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дополнительные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15" dirty="0">
                          <a:latin typeface="Times New Roman"/>
                          <a:cs typeface="Times New Roman"/>
                        </a:rPr>
                        <a:t>пакеты</a:t>
                      </a:r>
                      <a:r>
                        <a:rPr sz="24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2400" b="1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0,4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Гб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714"/>
                        </a:spcBef>
                      </a:pPr>
                      <a:r>
                        <a:rPr sz="2400" b="1" spc="-15" dirty="0">
                          <a:latin typeface="Times New Roman"/>
                          <a:cs typeface="Times New Roman"/>
                        </a:rPr>
                        <a:t>90руб.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24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15" dirty="0">
                          <a:latin typeface="Times New Roman"/>
                          <a:cs typeface="Times New Roman"/>
                        </a:rPr>
                        <a:t>пакет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21780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1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2800" b="1" spc="-5" dirty="0">
                          <a:latin typeface="Times New Roman"/>
                          <a:cs typeface="Times New Roman"/>
                        </a:rPr>
                        <a:t>SMS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781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sz="2800" b="1" spc="-35" dirty="0">
                          <a:latin typeface="Times New Roman"/>
                          <a:cs typeface="Times New Roman"/>
                        </a:rPr>
                        <a:t>3руб./шт.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781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4B3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78739" y="5685826"/>
            <a:ext cx="88150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0" marR="5080" indent="-76200">
              <a:lnSpc>
                <a:spcPct val="100000"/>
              </a:lnSpc>
              <a:spcBef>
                <a:spcPts val="100"/>
              </a:spcBef>
            </a:pPr>
            <a:r>
              <a:rPr sz="2400" b="1" spc="-30" dirty="0">
                <a:latin typeface="Times New Roman"/>
                <a:cs typeface="Times New Roman"/>
              </a:rPr>
              <a:t>Абонент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не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пользовался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услугами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связи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в </a:t>
            </a:r>
            <a:r>
              <a:rPr sz="2400" b="1" spc="-25" dirty="0">
                <a:latin typeface="Times New Roman"/>
                <a:cs typeface="Times New Roman"/>
              </a:rPr>
              <a:t>роуминге</a:t>
            </a:r>
            <a:r>
              <a:rPr sz="2400" b="1" spc="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и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не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звонил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номера,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зарегистрированные</a:t>
            </a:r>
            <a:r>
              <a:rPr sz="2400" b="1" spc="3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за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рубежом.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За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5" dirty="0">
                <a:latin typeface="Times New Roman"/>
                <a:cs typeface="Times New Roman"/>
              </a:rPr>
              <a:t>весь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45" dirty="0">
                <a:latin typeface="Times New Roman"/>
                <a:cs typeface="Times New Roman"/>
              </a:rPr>
              <a:t>год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4939" y="6417346"/>
            <a:ext cx="38119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latin typeface="Times New Roman"/>
                <a:cs typeface="Times New Roman"/>
              </a:rPr>
              <a:t>абонент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отправил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140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SMS.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76919" y="6392100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19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53628" y="6442773"/>
            <a:ext cx="179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z="1600" b="1" spc="-5" dirty="0">
                <a:latin typeface="Calibri"/>
                <a:cs typeface="Calibri"/>
              </a:rPr>
              <a:t>2</a:t>
            </a:fld>
            <a:endParaRPr sz="16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67378" y="186944"/>
            <a:ext cx="535051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0" spc="-5" dirty="0">
                <a:solidFill>
                  <a:srgbClr val="FF0000"/>
                </a:solidFill>
                <a:latin typeface="Arial Black"/>
                <a:cs typeface="Arial Black"/>
              </a:rPr>
              <a:t>Что</a:t>
            </a:r>
            <a:r>
              <a:rPr sz="4400" b="0" spc="-3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нужно</a:t>
            </a:r>
            <a:r>
              <a:rPr sz="4400" b="0" spc="-5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spc="-5" dirty="0">
                <a:solidFill>
                  <a:srgbClr val="FF0000"/>
                </a:solidFill>
                <a:latin typeface="Arial Black"/>
                <a:cs typeface="Arial Black"/>
              </a:rPr>
              <a:t>уметь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4383" y="1183434"/>
            <a:ext cx="8178800" cy="414020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 marR="342900">
              <a:lnSpc>
                <a:spcPct val="80000"/>
              </a:lnSpc>
              <a:spcBef>
                <a:spcPts val="530"/>
              </a:spcBef>
              <a:buSzPct val="94444"/>
              <a:buFont typeface="Arial"/>
              <a:buChar char="•"/>
              <a:tabLst>
                <a:tab pos="93980" algn="l"/>
              </a:tabLst>
            </a:pPr>
            <a:r>
              <a:rPr sz="1800" spc="-5" dirty="0">
                <a:latin typeface="Arial Black"/>
                <a:cs typeface="Arial Black"/>
              </a:rPr>
              <a:t>Выделять ключевые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фразы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основные</a:t>
            </a:r>
            <a:r>
              <a:rPr sz="1800" spc="2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вопросы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из </a:t>
            </a:r>
            <a:r>
              <a:rPr sz="1800" spc="-5" dirty="0">
                <a:latin typeface="Arial Black"/>
                <a:cs typeface="Arial Black"/>
              </a:rPr>
              <a:t>текста </a:t>
            </a:r>
            <a:r>
              <a:rPr sz="1800" spc="-58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заданий.</a:t>
            </a:r>
            <a:endParaRPr sz="1800">
              <a:latin typeface="Arial Black"/>
              <a:cs typeface="Arial Black"/>
            </a:endParaRPr>
          </a:p>
          <a:p>
            <a:pPr marL="169545" lvl="1" indent="-81280">
              <a:lnSpc>
                <a:spcPts val="1945"/>
              </a:lnSpc>
              <a:buSzPct val="94444"/>
              <a:buFont typeface="Arial"/>
              <a:buChar char="•"/>
              <a:tabLst>
                <a:tab pos="169545" algn="l"/>
              </a:tabLst>
            </a:pPr>
            <a:r>
              <a:rPr sz="1800" spc="-5" dirty="0">
                <a:latin typeface="Arial Black"/>
                <a:cs typeface="Arial Black"/>
              </a:rPr>
              <a:t>Уметь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выполнять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арифметические</a:t>
            </a:r>
            <a:r>
              <a:rPr sz="1800" spc="2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действия</a:t>
            </a:r>
            <a:r>
              <a:rPr sz="1800" spc="2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с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натуральными</a:t>
            </a:r>
            <a:endParaRPr sz="1800">
              <a:latin typeface="Arial Black"/>
              <a:cs typeface="Arial Black"/>
            </a:endParaRPr>
          </a:p>
          <a:p>
            <a:pPr marL="88265">
              <a:lnSpc>
                <a:spcPts val="1730"/>
              </a:lnSpc>
            </a:pPr>
            <a:r>
              <a:rPr sz="1800" spc="-5" dirty="0">
                <a:latin typeface="Arial Black"/>
                <a:cs typeface="Arial Black"/>
              </a:rPr>
              <a:t>числами,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десятичными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обыкновенными</a:t>
            </a:r>
            <a:r>
              <a:rPr sz="1800" spc="3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дробями,</a:t>
            </a:r>
            <a:endParaRPr sz="1800">
              <a:latin typeface="Arial Black"/>
              <a:cs typeface="Arial Black"/>
            </a:endParaRPr>
          </a:p>
          <a:p>
            <a:pPr marL="88265" marR="1179830">
              <a:lnSpc>
                <a:spcPct val="80000"/>
              </a:lnSpc>
              <a:spcBef>
                <a:spcPts val="215"/>
              </a:spcBef>
            </a:pPr>
            <a:r>
              <a:rPr sz="1800" spc="-5" dirty="0">
                <a:latin typeface="Arial Black"/>
                <a:cs typeface="Arial Black"/>
              </a:rPr>
              <a:t>производить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возведение</a:t>
            </a:r>
            <a:r>
              <a:rPr sz="1800" spc="2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числа</a:t>
            </a:r>
            <a:r>
              <a:rPr sz="1800" spc="2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в </a:t>
            </a:r>
            <a:r>
              <a:rPr sz="1800" spc="-5" dirty="0">
                <a:latin typeface="Arial Black"/>
                <a:cs typeface="Arial Black"/>
              </a:rPr>
              <a:t>степень,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извлекать </a:t>
            </a:r>
            <a:r>
              <a:rPr sz="1800" spc="-58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арифметический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квадратный</a:t>
            </a:r>
            <a:r>
              <a:rPr sz="1800" spc="2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корень</a:t>
            </a:r>
            <a:r>
              <a:rPr sz="1800" spc="-1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из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числа.</a:t>
            </a:r>
            <a:endParaRPr sz="1800">
              <a:latin typeface="Arial Black"/>
              <a:cs typeface="Arial Black"/>
            </a:endParaRPr>
          </a:p>
          <a:p>
            <a:pPr marL="245110" lvl="2" indent="-81280">
              <a:lnSpc>
                <a:spcPct val="100000"/>
              </a:lnSpc>
              <a:buSzPct val="94444"/>
              <a:buFont typeface="Arial"/>
              <a:buChar char="•"/>
              <a:tabLst>
                <a:tab pos="245745" algn="l"/>
              </a:tabLst>
            </a:pPr>
            <a:r>
              <a:rPr sz="1800" spc="-5" dirty="0">
                <a:latin typeface="Arial Black"/>
                <a:cs typeface="Arial Black"/>
              </a:rPr>
              <a:t>Уметь</a:t>
            </a:r>
            <a:r>
              <a:rPr sz="1800" spc="-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переводить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единицы</a:t>
            </a:r>
            <a:r>
              <a:rPr sz="1800" dirty="0">
                <a:latin typeface="Arial Black"/>
                <a:cs typeface="Arial Black"/>
              </a:rPr>
              <a:t> измерения.</a:t>
            </a:r>
            <a:endParaRPr sz="1800">
              <a:latin typeface="Arial Black"/>
              <a:cs typeface="Arial Black"/>
            </a:endParaRPr>
          </a:p>
          <a:p>
            <a:pPr marL="245110" lvl="2" indent="-81280">
              <a:lnSpc>
                <a:spcPct val="100000"/>
              </a:lnSpc>
              <a:buSzPct val="94444"/>
              <a:buFont typeface="Arial"/>
              <a:buChar char="•"/>
              <a:tabLst>
                <a:tab pos="245745" algn="l"/>
              </a:tabLst>
            </a:pPr>
            <a:r>
              <a:rPr sz="1800" spc="-5" dirty="0">
                <a:latin typeface="Arial Black"/>
                <a:cs typeface="Arial Black"/>
              </a:rPr>
              <a:t>Уметь</a:t>
            </a:r>
            <a:r>
              <a:rPr sz="1800" spc="-2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округлять</a:t>
            </a:r>
            <a:r>
              <a:rPr sz="1800" spc="-3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числа.</a:t>
            </a:r>
            <a:endParaRPr sz="1800">
              <a:latin typeface="Arial Black"/>
              <a:cs typeface="Arial Black"/>
            </a:endParaRPr>
          </a:p>
          <a:p>
            <a:pPr marL="245110" lvl="2" indent="-81280">
              <a:lnSpc>
                <a:spcPct val="100000"/>
              </a:lnSpc>
              <a:buSzPct val="94444"/>
              <a:buFont typeface="Arial"/>
              <a:buChar char="•"/>
              <a:tabLst>
                <a:tab pos="245745" algn="l"/>
              </a:tabLst>
            </a:pPr>
            <a:r>
              <a:rPr sz="1800" spc="-5" dirty="0">
                <a:latin typeface="Arial Black"/>
                <a:cs typeface="Arial Black"/>
              </a:rPr>
              <a:t>Уметь находить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число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от </a:t>
            </a:r>
            <a:r>
              <a:rPr sz="1800" spc="-5" dirty="0">
                <a:latin typeface="Arial Black"/>
                <a:cs typeface="Arial Black"/>
              </a:rPr>
              <a:t>процента </a:t>
            </a:r>
            <a:r>
              <a:rPr sz="1800" dirty="0">
                <a:latin typeface="Arial Black"/>
                <a:cs typeface="Arial Black"/>
              </a:rPr>
              <a:t>и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проценты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от </a:t>
            </a:r>
            <a:r>
              <a:rPr sz="1800" spc="-5" dirty="0">
                <a:latin typeface="Arial Black"/>
                <a:cs typeface="Arial Black"/>
              </a:rPr>
              <a:t>числа.</a:t>
            </a:r>
            <a:endParaRPr sz="1800">
              <a:latin typeface="Arial Black"/>
              <a:cs typeface="Arial Black"/>
            </a:endParaRPr>
          </a:p>
          <a:p>
            <a:pPr marL="245110" lvl="2" indent="-81280">
              <a:lnSpc>
                <a:spcPct val="100000"/>
              </a:lnSpc>
              <a:buSzPct val="94444"/>
              <a:buFont typeface="Arial"/>
              <a:buChar char="•"/>
              <a:tabLst>
                <a:tab pos="245745" algn="l"/>
              </a:tabLst>
            </a:pPr>
            <a:r>
              <a:rPr sz="1800" spc="-5" dirty="0">
                <a:latin typeface="Arial Black"/>
                <a:cs typeface="Arial Black"/>
              </a:rPr>
              <a:t>Уметь находить часть </a:t>
            </a:r>
            <a:r>
              <a:rPr sz="1800" dirty="0">
                <a:latin typeface="Arial Black"/>
                <a:cs typeface="Arial Black"/>
              </a:rPr>
              <a:t>от </a:t>
            </a:r>
            <a:r>
              <a:rPr sz="1800" spc="-5" dirty="0">
                <a:latin typeface="Arial Black"/>
                <a:cs typeface="Arial Black"/>
              </a:rPr>
              <a:t>числа </a:t>
            </a:r>
            <a:r>
              <a:rPr sz="1800" dirty="0">
                <a:latin typeface="Arial Black"/>
                <a:cs typeface="Arial Black"/>
              </a:rPr>
              <a:t>и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число</a:t>
            </a:r>
            <a:r>
              <a:rPr sz="1800" dirty="0">
                <a:latin typeface="Arial Black"/>
                <a:cs typeface="Arial Black"/>
              </a:rPr>
              <a:t> по</a:t>
            </a:r>
            <a:r>
              <a:rPr sz="1800" spc="-5" dirty="0">
                <a:latin typeface="Arial Black"/>
                <a:cs typeface="Arial Black"/>
              </a:rPr>
              <a:t> его части.</a:t>
            </a:r>
            <a:endParaRPr sz="1800">
              <a:latin typeface="Arial Black"/>
              <a:cs typeface="Arial Black"/>
            </a:endParaRPr>
          </a:p>
          <a:p>
            <a:pPr marL="245110" lvl="2" indent="-81280">
              <a:lnSpc>
                <a:spcPct val="100000"/>
              </a:lnSpc>
              <a:buSzPct val="94444"/>
              <a:buFont typeface="Arial"/>
              <a:buChar char="•"/>
              <a:tabLst>
                <a:tab pos="245745" algn="l"/>
              </a:tabLst>
            </a:pPr>
            <a:r>
              <a:rPr sz="1800" dirty="0">
                <a:latin typeface="Arial Black"/>
                <a:cs typeface="Arial Black"/>
              </a:rPr>
              <a:t>Применять</a:t>
            </a:r>
            <a:r>
              <a:rPr sz="1800" spc="-5" dirty="0">
                <a:latin typeface="Arial Black"/>
                <a:cs typeface="Arial Black"/>
              </a:rPr>
              <a:t> основное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свойство</a:t>
            </a:r>
            <a:r>
              <a:rPr sz="1800" spc="2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пропорции.</a:t>
            </a:r>
            <a:endParaRPr sz="1800">
              <a:latin typeface="Arial Black"/>
              <a:cs typeface="Arial Black"/>
            </a:endParaRPr>
          </a:p>
          <a:p>
            <a:pPr marL="245110" lvl="2" indent="-81280">
              <a:lnSpc>
                <a:spcPct val="100000"/>
              </a:lnSpc>
              <a:buSzPct val="94444"/>
              <a:buFont typeface="Arial"/>
              <a:buChar char="•"/>
              <a:tabLst>
                <a:tab pos="245745" algn="l"/>
              </a:tabLst>
            </a:pPr>
            <a:r>
              <a:rPr sz="1800" spc="-5" dirty="0">
                <a:latin typeface="Arial Black"/>
                <a:cs typeface="Arial Black"/>
              </a:rPr>
              <a:t>Уметь</a:t>
            </a:r>
            <a:r>
              <a:rPr sz="1800" spc="-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решать</a:t>
            </a:r>
            <a:r>
              <a:rPr sz="1800" spc="-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уравнения,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неравенства.</a:t>
            </a:r>
            <a:endParaRPr sz="1800">
              <a:latin typeface="Arial Black"/>
              <a:cs typeface="Arial Black"/>
            </a:endParaRPr>
          </a:p>
          <a:p>
            <a:pPr marL="164465" marR="109855" lvl="2">
              <a:lnSpc>
                <a:spcPct val="80000"/>
              </a:lnSpc>
              <a:spcBef>
                <a:spcPts val="434"/>
              </a:spcBef>
              <a:buSzPct val="94444"/>
              <a:buFont typeface="Arial"/>
              <a:buChar char="•"/>
              <a:tabLst>
                <a:tab pos="245745" algn="l"/>
              </a:tabLst>
            </a:pPr>
            <a:r>
              <a:rPr sz="1800" spc="-5" dirty="0">
                <a:latin typeface="Arial Black"/>
                <a:cs typeface="Arial Black"/>
              </a:rPr>
              <a:t>Разбираться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в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изображениях </a:t>
            </a:r>
            <a:r>
              <a:rPr sz="1800" spc="-5" dirty="0">
                <a:latin typeface="Arial Black"/>
                <a:cs typeface="Arial Black"/>
              </a:rPr>
              <a:t>рисунков,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планов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масштабе </a:t>
            </a:r>
            <a:r>
              <a:rPr sz="1800" spc="-58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фигур</a:t>
            </a:r>
            <a:r>
              <a:rPr sz="1800" spc="-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на</a:t>
            </a:r>
            <a:r>
              <a:rPr sz="1800" spc="-5" dirty="0">
                <a:latin typeface="Arial Black"/>
                <a:cs typeface="Arial Black"/>
              </a:rPr>
              <a:t> рисунках.</a:t>
            </a:r>
            <a:endParaRPr sz="1800">
              <a:latin typeface="Arial Black"/>
              <a:cs typeface="Arial Black"/>
            </a:endParaRPr>
          </a:p>
          <a:p>
            <a:pPr marL="321310" lvl="3" indent="-81280">
              <a:lnSpc>
                <a:spcPct val="100000"/>
              </a:lnSpc>
              <a:buSzPct val="94444"/>
              <a:buFont typeface="Arial"/>
              <a:buChar char="•"/>
              <a:tabLst>
                <a:tab pos="321945" algn="l"/>
                <a:tab pos="6461760" algn="l"/>
              </a:tabLst>
            </a:pPr>
            <a:r>
              <a:rPr sz="1800" spc="-5" dirty="0">
                <a:latin typeface="Arial Black"/>
                <a:cs typeface="Arial Black"/>
              </a:rPr>
              <a:t>Анализировать</a:t>
            </a:r>
            <a:r>
              <a:rPr sz="1800" spc="2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</a:t>
            </a:r>
            <a:r>
              <a:rPr sz="1800" spc="3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пользоваться</a:t>
            </a:r>
            <a:r>
              <a:rPr sz="1800" spc="2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информацией	</a:t>
            </a:r>
            <a:r>
              <a:rPr sz="1800" dirty="0">
                <a:latin typeface="Arial Black"/>
                <a:cs typeface="Arial Black"/>
              </a:rPr>
              <a:t>из</a:t>
            </a:r>
            <a:r>
              <a:rPr sz="1800" spc="-3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таблиц.</a:t>
            </a:r>
            <a:endParaRPr sz="1800">
              <a:latin typeface="Arial Black"/>
              <a:cs typeface="Arial Black"/>
            </a:endParaRPr>
          </a:p>
          <a:p>
            <a:pPr marL="321310" lvl="3" indent="-81280">
              <a:lnSpc>
                <a:spcPct val="100000"/>
              </a:lnSpc>
              <a:buSzPct val="94444"/>
              <a:buFont typeface="Arial"/>
              <a:buChar char="•"/>
              <a:tabLst>
                <a:tab pos="321945" algn="l"/>
              </a:tabLst>
            </a:pPr>
            <a:r>
              <a:rPr sz="1800" spc="-5" dirty="0">
                <a:latin typeface="Arial Black"/>
                <a:cs typeface="Arial Black"/>
              </a:rPr>
              <a:t>Анализировать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</a:t>
            </a:r>
            <a:r>
              <a:rPr sz="1800" spc="2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пользоваться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заданными</a:t>
            </a:r>
            <a:r>
              <a:rPr sz="1800" spc="2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графиками.</a:t>
            </a:r>
            <a:endParaRPr sz="1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FF0000"/>
                </a:solidFill>
              </a:rPr>
              <a:t>1.</a:t>
            </a:r>
            <a:r>
              <a:rPr sz="2800" spc="-15" dirty="0">
                <a:solidFill>
                  <a:srgbClr val="FF0000"/>
                </a:solidFill>
              </a:rPr>
              <a:t> </a:t>
            </a:r>
            <a:r>
              <a:rPr sz="2800" spc="-10" dirty="0"/>
              <a:t>Определите,</a:t>
            </a:r>
            <a:r>
              <a:rPr sz="2800" spc="25" dirty="0"/>
              <a:t> </a:t>
            </a:r>
            <a:r>
              <a:rPr sz="2800" spc="-15" dirty="0"/>
              <a:t>какие</a:t>
            </a:r>
            <a:r>
              <a:rPr sz="2800" spc="5" dirty="0"/>
              <a:t> </a:t>
            </a:r>
            <a:r>
              <a:rPr sz="2800" dirty="0"/>
              <a:t>месяцы</a:t>
            </a:r>
            <a:r>
              <a:rPr sz="2800" spc="5" dirty="0"/>
              <a:t> </a:t>
            </a:r>
            <a:r>
              <a:rPr sz="2800" spc="-20" dirty="0"/>
              <a:t>соответствуют </a:t>
            </a:r>
            <a:r>
              <a:rPr sz="2800" spc="-15" dirty="0"/>
              <a:t> указанному</a:t>
            </a:r>
            <a:r>
              <a:rPr sz="2800" spc="5" dirty="0"/>
              <a:t> </a:t>
            </a:r>
            <a:r>
              <a:rPr sz="2800" spc="-5" dirty="0"/>
              <a:t>в</a:t>
            </a:r>
            <a:r>
              <a:rPr sz="2800" spc="5" dirty="0"/>
              <a:t> </a:t>
            </a:r>
            <a:r>
              <a:rPr sz="2800" spc="-10" dirty="0"/>
              <a:t>таблице</a:t>
            </a:r>
            <a:r>
              <a:rPr sz="2800" spc="20" dirty="0"/>
              <a:t> </a:t>
            </a:r>
            <a:r>
              <a:rPr sz="2800" spc="-25" dirty="0"/>
              <a:t>количеству</a:t>
            </a:r>
            <a:r>
              <a:rPr sz="2800" spc="20" dirty="0"/>
              <a:t> </a:t>
            </a:r>
            <a:r>
              <a:rPr sz="2800" spc="-25" dirty="0"/>
              <a:t>израсходованных </a:t>
            </a:r>
            <a:r>
              <a:rPr sz="2800" spc="-685" dirty="0"/>
              <a:t> </a:t>
            </a:r>
            <a:r>
              <a:rPr sz="2800" spc="-15" dirty="0"/>
              <a:t>гигабайтов.</a:t>
            </a:r>
            <a:endParaRPr sz="28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79370" y="1422386"/>
          <a:ext cx="8358504" cy="11707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2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8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9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2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2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287020" marR="279400" indent="27114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b="1" spc="-20" dirty="0">
                          <a:latin typeface="Times New Roman"/>
                          <a:cs typeface="Times New Roman"/>
                        </a:rPr>
                        <a:t>Израсходо 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ванные</a:t>
                      </a:r>
                      <a:r>
                        <a:rPr sz="1600" b="1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минуты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40576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175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мин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40576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225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мин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441959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275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мин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441959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350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мин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1596">
                <a:tc>
                  <a:txBody>
                    <a:bodyPr/>
                    <a:lstStyle/>
                    <a:p>
                      <a:pPr marL="27622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Номера</a:t>
                      </a:r>
                      <a:r>
                        <a:rPr sz="16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месяцев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392374" y="2387371"/>
            <a:ext cx="8589010" cy="2728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67995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latin typeface="Times New Roman"/>
                <a:cs typeface="Times New Roman"/>
              </a:rPr>
              <a:t>Заполните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Times New Roman"/>
                <a:cs typeface="Times New Roman"/>
              </a:rPr>
              <a:t>таблицу,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в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ответ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запишите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подряд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числа, 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соответствующие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номерам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месяцев, </a:t>
            </a:r>
            <a:r>
              <a:rPr sz="2400" b="1" spc="-15" dirty="0">
                <a:latin typeface="Times New Roman"/>
                <a:cs typeface="Times New Roman"/>
              </a:rPr>
              <a:t>без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пробелов,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запятых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и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других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дополнительных</a:t>
            </a:r>
            <a:r>
              <a:rPr sz="2400" b="1" spc="5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символов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(например,</a:t>
            </a:r>
            <a:r>
              <a:rPr sz="2400" b="1" spc="4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для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мая,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января,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ноября,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августа,</a:t>
            </a:r>
            <a:r>
              <a:rPr sz="2400" b="1" dirty="0">
                <a:latin typeface="Times New Roman"/>
                <a:cs typeface="Times New Roman"/>
              </a:rPr>
              <a:t> в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ответ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нужно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записать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число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Times New Roman"/>
                <a:cs typeface="Times New Roman"/>
              </a:rPr>
              <a:t>51118).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950">
              <a:latin typeface="Times New Roman"/>
              <a:cs typeface="Times New Roman"/>
            </a:endParaRPr>
          </a:p>
          <a:p>
            <a:pPr marR="254000" algn="r">
              <a:lnSpc>
                <a:spcPct val="100000"/>
              </a:lnSpc>
            </a:pPr>
            <a:r>
              <a:rPr sz="2800" b="1" spc="-10" dirty="0">
                <a:latin typeface="Times New Roman"/>
                <a:cs typeface="Times New Roman"/>
              </a:rPr>
              <a:t>Ответ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5624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786200"/>
            <a:ext cx="5838202" cy="3071799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8425688" y="6425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20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162" y="357174"/>
            <a:ext cx="6375387" cy="32147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3022" y="22350"/>
            <a:ext cx="87249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2.</a:t>
            </a:r>
            <a:r>
              <a:rPr spc="-5" dirty="0"/>
              <a:t> </a:t>
            </a:r>
            <a:r>
              <a:rPr spc="-20" dirty="0"/>
              <a:t>Сколько</a:t>
            </a:r>
            <a:r>
              <a:rPr spc="40" dirty="0"/>
              <a:t> </a:t>
            </a:r>
            <a:r>
              <a:rPr spc="-25" dirty="0"/>
              <a:t>рублей</a:t>
            </a:r>
            <a:r>
              <a:rPr spc="15" dirty="0"/>
              <a:t> </a:t>
            </a:r>
            <a:r>
              <a:rPr spc="-15" dirty="0">
                <a:solidFill>
                  <a:srgbClr val="009900"/>
                </a:solidFill>
              </a:rPr>
              <a:t>потратил</a:t>
            </a:r>
            <a:r>
              <a:rPr spc="25" dirty="0">
                <a:solidFill>
                  <a:srgbClr val="009900"/>
                </a:solidFill>
              </a:rPr>
              <a:t> </a:t>
            </a:r>
            <a:r>
              <a:rPr spc="-10" dirty="0"/>
              <a:t>абонент</a:t>
            </a:r>
            <a:r>
              <a:rPr dirty="0"/>
              <a:t> </a:t>
            </a:r>
            <a:r>
              <a:rPr spc="-5" dirty="0"/>
              <a:t>на</a:t>
            </a:r>
            <a:r>
              <a:rPr spc="-10" dirty="0"/>
              <a:t> </a:t>
            </a:r>
            <a:r>
              <a:rPr spc="-15" dirty="0"/>
              <a:t>услуги</a:t>
            </a:r>
            <a:r>
              <a:rPr spc="-5" dirty="0"/>
              <a:t> </a:t>
            </a:r>
            <a:r>
              <a:rPr spc="-10" dirty="0"/>
              <a:t>связи</a:t>
            </a:r>
            <a:r>
              <a:rPr spc="15" dirty="0"/>
              <a:t> </a:t>
            </a:r>
            <a:r>
              <a:rPr dirty="0">
                <a:solidFill>
                  <a:srgbClr val="009900"/>
                </a:solidFill>
              </a:rPr>
              <a:t>в</a:t>
            </a:r>
            <a:r>
              <a:rPr spc="-10" dirty="0">
                <a:solidFill>
                  <a:srgbClr val="009900"/>
                </a:solidFill>
              </a:rPr>
              <a:t> ноябре</a:t>
            </a:r>
            <a:r>
              <a:rPr spc="-10" dirty="0"/>
              <a:t>?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200127" y="842944"/>
            <a:ext cx="3957954" cy="2386965"/>
            <a:chOff x="1200127" y="842944"/>
            <a:chExt cx="3957954" cy="2386965"/>
          </a:xfrm>
        </p:grpSpPr>
        <p:sp>
          <p:nvSpPr>
            <p:cNvPr id="5" name="object 5"/>
            <p:cNvSpPr/>
            <p:nvPr/>
          </p:nvSpPr>
          <p:spPr>
            <a:xfrm>
              <a:off x="1214414" y="1000108"/>
              <a:ext cx="3929379" cy="1905"/>
            </a:xfrm>
            <a:custGeom>
              <a:avLst/>
              <a:gdLst/>
              <a:ahLst/>
              <a:cxnLst/>
              <a:rect l="l" t="t" r="r" b="b"/>
              <a:pathLst>
                <a:path w="3929379" h="1905">
                  <a:moveTo>
                    <a:pt x="0" y="0"/>
                  </a:moveTo>
                  <a:lnTo>
                    <a:pt x="3929087" y="1587"/>
                  </a:lnTo>
                </a:path>
              </a:pathLst>
            </a:custGeom>
            <a:ln w="28575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142703" y="857232"/>
              <a:ext cx="1270" cy="2358390"/>
            </a:xfrm>
            <a:custGeom>
              <a:avLst/>
              <a:gdLst/>
              <a:ahLst/>
              <a:cxnLst/>
              <a:rect l="l" t="t" r="r" b="b"/>
              <a:pathLst>
                <a:path w="1270" h="2358390">
                  <a:moveTo>
                    <a:pt x="800" y="0"/>
                  </a:moveTo>
                  <a:lnTo>
                    <a:pt x="0" y="2358250"/>
                  </a:lnTo>
                </a:path>
              </a:pathLst>
            </a:custGeom>
            <a:ln w="28575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78485" y="3463353"/>
            <a:ext cx="8681720" cy="30099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80000"/>
              </a:lnSpc>
              <a:spcBef>
                <a:spcPts val="480"/>
              </a:spcBef>
            </a:pPr>
            <a:r>
              <a:rPr sz="2000" b="1" spc="-5" dirty="0">
                <a:latin typeface="Times New Roman"/>
                <a:cs typeface="Times New Roman"/>
              </a:rPr>
              <a:t>Ноябрь </a:t>
            </a:r>
            <a:r>
              <a:rPr sz="2000" b="1" dirty="0">
                <a:latin typeface="Times New Roman"/>
                <a:cs typeface="Times New Roman"/>
              </a:rPr>
              <a:t>- </a:t>
            </a:r>
            <a:r>
              <a:rPr sz="2000" b="1" spc="-15" dirty="0">
                <a:latin typeface="Times New Roman"/>
                <a:cs typeface="Times New Roman"/>
              </a:rPr>
              <a:t>это </a:t>
            </a:r>
            <a:r>
              <a:rPr sz="2000" b="1" spc="-55" dirty="0">
                <a:latin typeface="Times New Roman"/>
                <a:cs typeface="Times New Roman"/>
              </a:rPr>
              <a:t>11 </a:t>
            </a:r>
            <a:r>
              <a:rPr sz="2000" b="1" dirty="0">
                <a:latin typeface="Times New Roman"/>
                <a:cs typeface="Times New Roman"/>
              </a:rPr>
              <a:t>месяц. По </a:t>
            </a:r>
            <a:r>
              <a:rPr sz="2000" b="1" spc="-5" dirty="0">
                <a:latin typeface="Times New Roman"/>
                <a:cs typeface="Times New Roman"/>
              </a:rPr>
              <a:t>графику определяем, </a:t>
            </a:r>
            <a:r>
              <a:rPr sz="2000" b="1" spc="-10" dirty="0">
                <a:latin typeface="Times New Roman"/>
                <a:cs typeface="Times New Roman"/>
              </a:rPr>
              <a:t>сколько </a:t>
            </a:r>
            <a:r>
              <a:rPr sz="2000" b="1" spc="-5" dirty="0">
                <a:latin typeface="Times New Roman"/>
                <a:cs typeface="Times New Roman"/>
              </a:rPr>
              <a:t>абонент </a:t>
            </a:r>
            <a:r>
              <a:rPr sz="2000" b="1" spc="-15" dirty="0">
                <a:latin typeface="Times New Roman"/>
                <a:cs typeface="Times New Roman"/>
              </a:rPr>
              <a:t>наговорил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минут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и </a:t>
            </a:r>
            <a:r>
              <a:rPr sz="2000" b="1" spc="-10" dirty="0">
                <a:latin typeface="Times New Roman"/>
                <a:cs typeface="Times New Roman"/>
              </a:rPr>
              <a:t>использовал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гигабайт.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Итого: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375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минут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и 3,2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Гб.</a:t>
            </a:r>
            <a:endParaRPr sz="2000">
              <a:latin typeface="Times New Roman"/>
              <a:cs typeface="Times New Roman"/>
            </a:endParaRPr>
          </a:p>
          <a:p>
            <a:pPr marL="12700" marR="97790">
              <a:lnSpc>
                <a:spcPct val="100000"/>
              </a:lnSpc>
            </a:pP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Тариф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стоит</a:t>
            </a:r>
            <a:r>
              <a:rPr sz="2000" b="1" spc="10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5" dirty="0">
                <a:solidFill>
                  <a:srgbClr val="943735"/>
                </a:solidFill>
                <a:latin typeface="Times New Roman"/>
                <a:cs typeface="Times New Roman"/>
              </a:rPr>
              <a:t>400</a:t>
            </a:r>
            <a:r>
              <a:rPr sz="2000" b="1" spc="-2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рублей</a:t>
            </a:r>
            <a:r>
              <a:rPr sz="2000" b="1" spc="-50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и </a:t>
            </a: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включает</a:t>
            </a:r>
            <a:r>
              <a:rPr sz="2000" b="1" spc="-30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в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себя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: </a:t>
            </a:r>
            <a:r>
              <a:rPr sz="2000" b="1" spc="5" dirty="0">
                <a:solidFill>
                  <a:srgbClr val="943735"/>
                </a:solidFill>
                <a:latin typeface="Times New Roman"/>
                <a:cs typeface="Times New Roman"/>
              </a:rPr>
              <a:t>350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минут</a:t>
            </a:r>
            <a:r>
              <a:rPr sz="2000" b="1" spc="-30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и 2,8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943735"/>
                </a:solidFill>
                <a:latin typeface="Times New Roman"/>
                <a:cs typeface="Times New Roman"/>
              </a:rPr>
              <a:t>Гб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 Интернета</a:t>
            </a:r>
            <a:r>
              <a:rPr sz="2000" b="1" dirty="0">
                <a:solidFill>
                  <a:srgbClr val="92D04F"/>
                </a:solidFill>
                <a:latin typeface="Times New Roman"/>
                <a:cs typeface="Times New Roman"/>
              </a:rPr>
              <a:t>. </a:t>
            </a:r>
            <a:r>
              <a:rPr sz="2000" b="1" spc="-484" dirty="0">
                <a:solidFill>
                  <a:srgbClr val="92D04F"/>
                </a:solidFill>
                <a:latin typeface="Times New Roman"/>
                <a:cs typeface="Times New Roman"/>
              </a:rPr>
              <a:t> </a:t>
            </a:r>
            <a:r>
              <a:rPr sz="2000" b="1" spc="-40" dirty="0">
                <a:latin typeface="Times New Roman"/>
                <a:cs typeface="Times New Roman"/>
              </a:rPr>
              <a:t>Значит,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оплатит </a:t>
            </a:r>
            <a:r>
              <a:rPr sz="2000" b="1" spc="-5" dirty="0">
                <a:latin typeface="Times New Roman"/>
                <a:cs typeface="Times New Roman"/>
              </a:rPr>
              <a:t>абонент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должен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: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1)за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375-350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=25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мин,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dirty="0">
                <a:latin typeface="Times New Roman"/>
                <a:cs typeface="Times New Roman"/>
              </a:rPr>
              <a:t>25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мин.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∙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3руб./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мин.=75руб.</a:t>
            </a:r>
            <a:endParaRPr sz="2000">
              <a:latin typeface="Times New Roman"/>
              <a:cs typeface="Times New Roman"/>
            </a:endParaRPr>
          </a:p>
          <a:p>
            <a:pPr marL="354965" marR="348615" indent="-342900">
              <a:lnSpc>
                <a:spcPct val="80000"/>
              </a:lnSpc>
              <a:spcBef>
                <a:spcPts val="540"/>
              </a:spcBef>
            </a:pPr>
            <a:r>
              <a:rPr sz="2000" b="1" dirty="0">
                <a:latin typeface="Times New Roman"/>
                <a:cs typeface="Times New Roman"/>
              </a:rPr>
              <a:t>2)3,2 </a:t>
            </a:r>
            <a:r>
              <a:rPr sz="2000" b="1" spc="-5" dirty="0">
                <a:latin typeface="Times New Roman"/>
                <a:cs typeface="Times New Roman"/>
              </a:rPr>
              <a:t>Гб </a:t>
            </a:r>
            <a:r>
              <a:rPr sz="2000" b="1" dirty="0">
                <a:latin typeface="Times New Roman"/>
                <a:cs typeface="Times New Roman"/>
              </a:rPr>
              <a:t>-2,8 </a:t>
            </a:r>
            <a:r>
              <a:rPr sz="2000" b="1" spc="-5" dirty="0">
                <a:latin typeface="Times New Roman"/>
                <a:cs typeface="Times New Roman"/>
              </a:rPr>
              <a:t>Гб </a:t>
            </a:r>
            <a:r>
              <a:rPr sz="2000" b="1" dirty="0">
                <a:latin typeface="Times New Roman"/>
                <a:cs typeface="Times New Roman"/>
              </a:rPr>
              <a:t>= 0,4 </a:t>
            </a:r>
            <a:r>
              <a:rPr sz="2000" b="1" spc="-5" dirty="0">
                <a:latin typeface="Times New Roman"/>
                <a:cs typeface="Times New Roman"/>
              </a:rPr>
              <a:t>Гб </a:t>
            </a:r>
            <a:r>
              <a:rPr sz="2000" b="1" dirty="0">
                <a:latin typeface="Times New Roman"/>
                <a:cs typeface="Times New Roman"/>
              </a:rPr>
              <a:t>- </a:t>
            </a:r>
            <a:r>
              <a:rPr sz="2000" b="1" spc="-10" dirty="0">
                <a:latin typeface="Times New Roman"/>
                <a:cs typeface="Times New Roman"/>
              </a:rPr>
              <a:t>90руб. </a:t>
            </a:r>
            <a:r>
              <a:rPr sz="2000" b="1" spc="-5" dirty="0">
                <a:latin typeface="Times New Roman"/>
                <a:cs typeface="Times New Roman"/>
              </a:rPr>
              <a:t>(</a:t>
            </a:r>
            <a:r>
              <a:rPr sz="2000" b="1" spc="-5" dirty="0">
                <a:solidFill>
                  <a:srgbClr val="943735"/>
                </a:solidFill>
                <a:latin typeface="Times New Roman"/>
                <a:cs typeface="Times New Roman"/>
              </a:rPr>
              <a:t>Мобильный интернет: дополнительные </a:t>
            </a:r>
            <a:r>
              <a:rPr sz="2000" b="1" spc="-484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пакеты</a:t>
            </a: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943735"/>
                </a:solidFill>
                <a:latin typeface="Times New Roman"/>
                <a:cs typeface="Times New Roman"/>
              </a:rPr>
              <a:t>по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0,4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Гб-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943735"/>
                </a:solidFill>
                <a:latin typeface="Times New Roman"/>
                <a:cs typeface="Times New Roman"/>
              </a:rPr>
              <a:t>90руб.</a:t>
            </a:r>
            <a:r>
              <a:rPr sz="2000" b="1" spc="-4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943735"/>
                </a:solidFill>
                <a:latin typeface="Times New Roman"/>
                <a:cs typeface="Times New Roman"/>
              </a:rPr>
              <a:t>за </a:t>
            </a: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пакет</a:t>
            </a:r>
            <a:r>
              <a:rPr sz="2000" b="1" spc="-10" dirty="0"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085"/>
              </a:lnSpc>
            </a:pPr>
            <a:r>
              <a:rPr sz="2000" b="1" spc="-15" dirty="0">
                <a:latin typeface="Times New Roman"/>
                <a:cs typeface="Times New Roman"/>
              </a:rPr>
              <a:t>Итого </a:t>
            </a:r>
            <a:r>
              <a:rPr sz="2000" b="1" spc="-5" dirty="0">
                <a:latin typeface="Times New Roman"/>
                <a:cs typeface="Times New Roman"/>
              </a:rPr>
              <a:t>за ноябрь: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400руб.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75руб.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90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руб.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=565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руб.</a:t>
            </a:r>
            <a:endParaRPr sz="2000">
              <a:latin typeface="Times New Roman"/>
              <a:cs typeface="Times New Roman"/>
            </a:endParaRPr>
          </a:p>
          <a:p>
            <a:pPr marR="639445" algn="r">
              <a:lnSpc>
                <a:spcPts val="3105"/>
              </a:lnSpc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565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21</a:t>
            </a:fld>
            <a:endParaRPr spc="-5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5979" y="39488"/>
            <a:ext cx="702119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0000"/>
                </a:solidFill>
              </a:rPr>
              <a:t>3.</a:t>
            </a:r>
            <a:r>
              <a:rPr spc="-10" dirty="0">
                <a:solidFill>
                  <a:srgbClr val="FF0000"/>
                </a:solidFill>
              </a:rPr>
              <a:t> </a:t>
            </a:r>
            <a:r>
              <a:rPr spc="-20" dirty="0"/>
              <a:t>Сколько</a:t>
            </a:r>
            <a:r>
              <a:rPr spc="35" dirty="0"/>
              <a:t> </a:t>
            </a:r>
            <a:r>
              <a:rPr dirty="0"/>
              <a:t>месяцев в</a:t>
            </a:r>
            <a:r>
              <a:rPr spc="-15" dirty="0"/>
              <a:t> </a:t>
            </a:r>
            <a:r>
              <a:rPr dirty="0"/>
              <a:t>2018</a:t>
            </a:r>
            <a:r>
              <a:rPr spc="-10" dirty="0"/>
              <a:t> </a:t>
            </a:r>
            <a:r>
              <a:rPr spc="-35" dirty="0"/>
              <a:t>году</a:t>
            </a:r>
            <a:r>
              <a:rPr spc="-5" dirty="0"/>
              <a:t> </a:t>
            </a:r>
            <a:r>
              <a:rPr spc="-10" dirty="0"/>
              <a:t>абонент</a:t>
            </a:r>
            <a:r>
              <a:rPr spc="-5" dirty="0"/>
              <a:t> </a:t>
            </a:r>
            <a:r>
              <a:rPr dirty="0"/>
              <a:t>превышал </a:t>
            </a:r>
            <a:r>
              <a:rPr spc="-585" dirty="0"/>
              <a:t> </a:t>
            </a:r>
            <a:r>
              <a:rPr spc="-5" dirty="0"/>
              <a:t>лимит</a:t>
            </a:r>
            <a:r>
              <a:rPr spc="15" dirty="0"/>
              <a:t> </a:t>
            </a:r>
            <a:r>
              <a:rPr spc="-5" dirty="0"/>
              <a:t>по</a:t>
            </a:r>
            <a:r>
              <a:rPr spc="10" dirty="0"/>
              <a:t> </a:t>
            </a:r>
            <a:r>
              <a:rPr spc="-20" dirty="0"/>
              <a:t>пакету</a:t>
            </a:r>
            <a:r>
              <a:rPr spc="10" dirty="0"/>
              <a:t> </a:t>
            </a:r>
            <a:r>
              <a:rPr spc="-30" dirty="0"/>
              <a:t>исходящих</a:t>
            </a:r>
            <a:r>
              <a:rPr spc="15" dirty="0"/>
              <a:t> </a:t>
            </a:r>
            <a:r>
              <a:rPr spc="-5" dirty="0"/>
              <a:t>минут?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629330" y="1413538"/>
            <a:ext cx="5796915" cy="2796540"/>
            <a:chOff x="1629330" y="1413538"/>
            <a:chExt cx="5796915" cy="279654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29330" y="1413538"/>
              <a:ext cx="5796508" cy="279611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214545" y="2000239"/>
              <a:ext cx="4429760" cy="1905"/>
            </a:xfrm>
            <a:custGeom>
              <a:avLst/>
              <a:gdLst/>
              <a:ahLst/>
              <a:cxnLst/>
              <a:rect l="l" t="t" r="r" b="b"/>
              <a:pathLst>
                <a:path w="4429759" h="1905">
                  <a:moveTo>
                    <a:pt x="0" y="0"/>
                  </a:moveTo>
                  <a:lnTo>
                    <a:pt x="4429150" y="1587"/>
                  </a:lnTo>
                </a:path>
              </a:pathLst>
            </a:custGeom>
            <a:ln w="28575">
              <a:solidFill>
                <a:srgbClr val="FF00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214548" y="1428739"/>
              <a:ext cx="4429760" cy="571500"/>
            </a:xfrm>
            <a:custGeom>
              <a:avLst/>
              <a:gdLst/>
              <a:ahLst/>
              <a:cxnLst/>
              <a:rect l="l" t="t" r="r" b="b"/>
              <a:pathLst>
                <a:path w="4429759" h="571500">
                  <a:moveTo>
                    <a:pt x="4423067" y="0"/>
                  </a:moveTo>
                  <a:lnTo>
                    <a:pt x="0" y="0"/>
                  </a:lnTo>
                  <a:lnTo>
                    <a:pt x="24333" y="571500"/>
                  </a:lnTo>
                  <a:lnTo>
                    <a:pt x="4429150" y="571500"/>
                  </a:lnTo>
                  <a:lnTo>
                    <a:pt x="4423067" y="0"/>
                  </a:lnTo>
                  <a:close/>
                </a:path>
              </a:pathLst>
            </a:custGeom>
            <a:solidFill>
              <a:srgbClr val="FF66FF">
                <a:alpha val="3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214548" y="1428739"/>
              <a:ext cx="4429760" cy="571500"/>
            </a:xfrm>
            <a:custGeom>
              <a:avLst/>
              <a:gdLst/>
              <a:ahLst/>
              <a:cxnLst/>
              <a:rect l="l" t="t" r="r" b="b"/>
              <a:pathLst>
                <a:path w="4429759" h="571500">
                  <a:moveTo>
                    <a:pt x="24333" y="571500"/>
                  </a:moveTo>
                  <a:lnTo>
                    <a:pt x="4429150" y="571500"/>
                  </a:lnTo>
                  <a:lnTo>
                    <a:pt x="4423067" y="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EDEB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74265" y="4408290"/>
            <a:ext cx="8701405" cy="1304290"/>
          </a:xfrm>
          <a:prstGeom prst="rect">
            <a:avLst/>
          </a:prstGeom>
        </p:spPr>
        <p:txBody>
          <a:bodyPr vert="horz" wrap="square" lIns="0" tIns="123189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969"/>
              </a:spcBef>
            </a:pP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Тариф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стоит</a:t>
            </a:r>
            <a:r>
              <a:rPr sz="2000" b="1" spc="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5" dirty="0">
                <a:solidFill>
                  <a:srgbClr val="943735"/>
                </a:solidFill>
                <a:latin typeface="Times New Roman"/>
                <a:cs typeface="Times New Roman"/>
              </a:rPr>
              <a:t>400</a:t>
            </a:r>
            <a:r>
              <a:rPr sz="2000" b="1" spc="-2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рублей</a:t>
            </a:r>
            <a:r>
              <a:rPr sz="2000" b="1" spc="-4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и </a:t>
            </a: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включает</a:t>
            </a:r>
            <a:r>
              <a:rPr sz="2000" b="1" spc="-30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в</a:t>
            </a: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 себя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: </a:t>
            </a:r>
            <a:r>
              <a:rPr sz="2000" b="1" spc="5" dirty="0">
                <a:solidFill>
                  <a:srgbClr val="943735"/>
                </a:solidFill>
                <a:latin typeface="Times New Roman"/>
                <a:cs typeface="Times New Roman"/>
              </a:rPr>
              <a:t>350</a:t>
            </a:r>
            <a:r>
              <a:rPr sz="2000" b="1" spc="-1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минут</a:t>
            </a:r>
            <a:r>
              <a:rPr sz="2000" b="1" spc="-30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и</a:t>
            </a:r>
            <a:r>
              <a:rPr sz="2000" b="1" spc="5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2,8</a:t>
            </a:r>
            <a:r>
              <a:rPr sz="2000" b="1" spc="-10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943735"/>
                </a:solidFill>
                <a:latin typeface="Times New Roman"/>
                <a:cs typeface="Times New Roman"/>
              </a:rPr>
              <a:t>Гб</a:t>
            </a:r>
            <a:r>
              <a:rPr sz="2000" b="1" dirty="0">
                <a:solidFill>
                  <a:srgbClr val="943735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943735"/>
                </a:solidFill>
                <a:latin typeface="Times New Roman"/>
                <a:cs typeface="Times New Roman"/>
              </a:rPr>
              <a:t>Интернета</a:t>
            </a:r>
            <a:endParaRPr sz="2000">
              <a:latin typeface="Times New Roman"/>
              <a:cs typeface="Times New Roman"/>
            </a:endParaRPr>
          </a:p>
          <a:p>
            <a:pPr marL="88900" marR="5080" indent="-76200">
              <a:lnSpc>
                <a:spcPct val="100000"/>
              </a:lnSpc>
              <a:spcBef>
                <a:spcPts val="1040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4.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Сколько</a:t>
            </a:r>
            <a:r>
              <a:rPr sz="2400" b="1" spc="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месяцев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в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2018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35" dirty="0">
                <a:latin typeface="Times New Roman"/>
                <a:cs typeface="Times New Roman"/>
              </a:rPr>
              <a:t>году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абонент</a:t>
            </a:r>
            <a:r>
              <a:rPr sz="2400" b="1" dirty="0">
                <a:latin typeface="Times New Roman"/>
                <a:cs typeface="Times New Roman"/>
              </a:rPr>
              <a:t> превышал </a:t>
            </a:r>
            <a:r>
              <a:rPr sz="2400" b="1" spc="-5" dirty="0">
                <a:latin typeface="Times New Roman"/>
                <a:cs typeface="Times New Roman"/>
              </a:rPr>
              <a:t>лимит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либо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по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пакету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35" dirty="0">
                <a:latin typeface="Times New Roman"/>
                <a:cs typeface="Times New Roman"/>
              </a:rPr>
              <a:t>минут,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либо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по </a:t>
            </a:r>
            <a:r>
              <a:rPr sz="2400" b="1" spc="-20" dirty="0">
                <a:latin typeface="Times New Roman"/>
                <a:cs typeface="Times New Roman"/>
              </a:rPr>
              <a:t>пакету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мобильного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интернета?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22</a:t>
            </a:fld>
            <a:endParaRPr spc="-5" dirty="0"/>
          </a:p>
        </p:txBody>
      </p:sp>
      <p:sp>
        <p:nvSpPr>
          <p:cNvPr id="9" name="object 9"/>
          <p:cNvSpPr txBox="1"/>
          <p:nvPr/>
        </p:nvSpPr>
        <p:spPr>
          <a:xfrm>
            <a:off x="7508260" y="806621"/>
            <a:ext cx="14738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08127" y="5950158"/>
            <a:ext cx="14738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5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78774" y="882632"/>
            <a:ext cx="26009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месяцы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spc="-50" dirty="0">
                <a:latin typeface="Times New Roman"/>
                <a:cs typeface="Times New Roman"/>
              </a:rPr>
              <a:t>11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12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35898" y="5881767"/>
            <a:ext cx="383794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r>
              <a:rPr sz="20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месяцы</a:t>
            </a:r>
            <a:r>
              <a:rPr sz="2000" b="1" spc="4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2,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4,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10,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5" dirty="0">
                <a:latin typeface="Times New Roman"/>
                <a:cs typeface="Times New Roman"/>
              </a:rPr>
              <a:t>11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и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12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5078" rIns="0" bIns="0" rtlCol="0">
            <a:spAutoFit/>
          </a:bodyPr>
          <a:lstStyle/>
          <a:p>
            <a:pPr marL="334010" marR="508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0000"/>
                </a:solidFill>
              </a:rPr>
              <a:t>5.</a:t>
            </a:r>
            <a:r>
              <a:rPr spc="-10" dirty="0">
                <a:solidFill>
                  <a:srgbClr val="FF0000"/>
                </a:solidFill>
              </a:rPr>
              <a:t> </a:t>
            </a:r>
            <a:r>
              <a:rPr dirty="0"/>
              <a:t>В</a:t>
            </a:r>
            <a:r>
              <a:rPr spc="-10" dirty="0"/>
              <a:t> конце</a:t>
            </a:r>
            <a:r>
              <a:rPr spc="20" dirty="0"/>
              <a:t> </a:t>
            </a:r>
            <a:r>
              <a:rPr dirty="0"/>
              <a:t>2018</a:t>
            </a:r>
            <a:r>
              <a:rPr spc="-10" dirty="0"/>
              <a:t> </a:t>
            </a:r>
            <a:r>
              <a:rPr spc="-35" dirty="0"/>
              <a:t>года</a:t>
            </a:r>
            <a:r>
              <a:rPr spc="-5" dirty="0"/>
              <a:t> </a:t>
            </a:r>
            <a:r>
              <a:rPr spc="-15" dirty="0"/>
              <a:t>оператор</a:t>
            </a:r>
            <a:r>
              <a:rPr dirty="0"/>
              <a:t> </a:t>
            </a:r>
            <a:r>
              <a:rPr spc="-10" dirty="0"/>
              <a:t>связи</a:t>
            </a:r>
            <a:r>
              <a:rPr spc="10" dirty="0"/>
              <a:t> </a:t>
            </a:r>
            <a:r>
              <a:rPr spc="-15" dirty="0"/>
              <a:t>предложил</a:t>
            </a:r>
            <a:r>
              <a:rPr spc="15" dirty="0"/>
              <a:t> </a:t>
            </a:r>
            <a:r>
              <a:rPr spc="-15" dirty="0"/>
              <a:t>абоненту </a:t>
            </a:r>
            <a:r>
              <a:rPr spc="-585" dirty="0"/>
              <a:t> </a:t>
            </a:r>
            <a:r>
              <a:rPr spc="-5" dirty="0"/>
              <a:t>перейти</a:t>
            </a:r>
            <a:r>
              <a:rPr spc="5" dirty="0"/>
              <a:t> </a:t>
            </a:r>
            <a:r>
              <a:rPr spc="-5" dirty="0"/>
              <a:t>на</a:t>
            </a:r>
            <a:r>
              <a:rPr spc="15" dirty="0"/>
              <a:t> </a:t>
            </a:r>
            <a:r>
              <a:rPr spc="-20" dirty="0"/>
              <a:t>новый</a:t>
            </a:r>
            <a:r>
              <a:rPr spc="20" dirty="0"/>
              <a:t> </a:t>
            </a:r>
            <a:r>
              <a:rPr spc="-10" dirty="0"/>
              <a:t>тариф,</a:t>
            </a:r>
            <a:r>
              <a:rPr spc="65" dirty="0"/>
              <a:t> </a:t>
            </a:r>
            <a:r>
              <a:rPr spc="-25" dirty="0"/>
              <a:t>условия</a:t>
            </a:r>
            <a:r>
              <a:rPr spc="5" dirty="0"/>
              <a:t> </a:t>
            </a:r>
            <a:r>
              <a:rPr spc="-25" dirty="0"/>
              <a:t>которого</a:t>
            </a:r>
            <a:r>
              <a:rPr spc="25" dirty="0"/>
              <a:t> </a:t>
            </a:r>
            <a:r>
              <a:rPr spc="-10" dirty="0"/>
              <a:t>приведены</a:t>
            </a:r>
            <a:r>
              <a:rPr spc="20" dirty="0"/>
              <a:t> </a:t>
            </a:r>
            <a:r>
              <a:rPr dirty="0"/>
              <a:t>в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4508" y="759675"/>
            <a:ext cx="12084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latin typeface="Times New Roman"/>
                <a:cs typeface="Times New Roman"/>
              </a:rPr>
              <a:t>таблице.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350808" y="1136647"/>
          <a:ext cx="5071745" cy="48615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97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56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Стоимость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перехода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на тариф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руб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667">
                <a:tc>
                  <a:txBody>
                    <a:bodyPr/>
                    <a:lstStyle/>
                    <a:p>
                      <a:pPr marL="3810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Абонентская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плата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месяц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350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руб.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абонентскую</a:t>
                      </a:r>
                      <a:r>
                        <a:rPr sz="18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плату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ежемесячно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включены: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669">
                <a:tc>
                  <a:txBody>
                    <a:bodyPr/>
                    <a:lstStyle/>
                    <a:p>
                      <a:pPr marL="61595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пакет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исходящих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минут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300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минут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1667">
                <a:tc>
                  <a:txBody>
                    <a:bodyPr/>
                    <a:lstStyle/>
                    <a:p>
                      <a:pPr marL="35369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пакет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мобильного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интернета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Гб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16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пакет</a:t>
                      </a:r>
                      <a:r>
                        <a:rPr sz="1800" b="1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SMS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100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SMS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после</a:t>
                      </a:r>
                      <a:r>
                        <a:rPr sz="18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расходования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пакетов: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668">
                <a:tc>
                  <a:txBody>
                    <a:bodyPr/>
                    <a:lstStyle/>
                    <a:p>
                      <a:pPr marL="88582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5" dirty="0">
                          <a:latin typeface="Calibri"/>
                          <a:cs typeface="Calibri"/>
                        </a:rPr>
                        <a:t>входящие</a:t>
                      </a:r>
                      <a:r>
                        <a:rPr sz="18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вызовы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0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руб./мин.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1667">
                <a:tc>
                  <a:txBody>
                    <a:bodyPr/>
                    <a:lstStyle/>
                    <a:p>
                      <a:pPr marL="77470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исходящие</a:t>
                      </a:r>
                      <a:r>
                        <a:rPr sz="1800" b="1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вызовы*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3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руб./мин.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22604">
                <a:tc>
                  <a:txBody>
                    <a:bodyPr/>
                    <a:lstStyle/>
                    <a:p>
                      <a:pPr marL="198755" marR="191135" indent="1270" algn="ctr">
                        <a:lnSpc>
                          <a:spcPct val="114999"/>
                        </a:lnSpc>
                        <a:spcBef>
                          <a:spcPts val="35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мобильный интернет: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дополнительные пакеты </a:t>
                      </a:r>
                      <a:r>
                        <a:rPr sz="1800" b="1" spc="-5" dirty="0">
                          <a:latin typeface="Calibri"/>
                          <a:cs typeface="Calibri"/>
                        </a:rPr>
                        <a:t>по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1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Гб </a:t>
                      </a:r>
                      <a:r>
                        <a:rPr sz="1800" b="1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интернет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4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>
                  <a:txBody>
                    <a:bodyPr/>
                    <a:lstStyle/>
                    <a:p>
                      <a:pPr marL="462280" marR="192405" indent="-262255">
                        <a:lnSpc>
                          <a:spcPct val="114999"/>
                        </a:lnSpc>
                        <a:spcBef>
                          <a:spcPts val="1275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200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руб.</a:t>
                      </a:r>
                      <a:r>
                        <a:rPr sz="18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latin typeface="Calibri"/>
                          <a:cs typeface="Calibri"/>
                        </a:rPr>
                        <a:t>за </a:t>
                      </a:r>
                      <a:r>
                        <a:rPr sz="1800" b="1" spc="-39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latin typeface="Calibri"/>
                          <a:cs typeface="Calibri"/>
                        </a:rPr>
                        <a:t>пакет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61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16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b="1" spc="-5" dirty="0">
                          <a:latin typeface="Calibri"/>
                          <a:cs typeface="Calibri"/>
                        </a:rPr>
                        <a:t>SMS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571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59"/>
                        </a:spcBef>
                      </a:pPr>
                      <a:r>
                        <a:rPr sz="1800" b="1" dirty="0">
                          <a:latin typeface="Calibri"/>
                          <a:cs typeface="Calibri"/>
                        </a:rPr>
                        <a:t>2</a:t>
                      </a:r>
                      <a:r>
                        <a:rPr sz="18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5" dirty="0">
                          <a:latin typeface="Calibri"/>
                          <a:cs typeface="Calibri"/>
                        </a:rPr>
                        <a:t>руб./шт.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45719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293022" y="5956629"/>
            <a:ext cx="36283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20" dirty="0">
                <a:latin typeface="Times New Roman"/>
                <a:cs typeface="Times New Roman"/>
              </a:rPr>
              <a:t>*исходящие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вызовы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на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номера,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3022" y="6261529"/>
            <a:ext cx="460883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latin typeface="Times New Roman"/>
                <a:cs typeface="Times New Roman"/>
              </a:rPr>
              <a:t>зарегистрированные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на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территории</a:t>
            </a:r>
            <a:r>
              <a:rPr sz="2000" b="1" spc="-20" dirty="0">
                <a:latin typeface="Times New Roman"/>
                <a:cs typeface="Times New Roman"/>
              </a:rPr>
              <a:t> РФ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24710" y="1119704"/>
            <a:ext cx="3505200" cy="49041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50545" algn="just">
              <a:lnSpc>
                <a:spcPct val="100000"/>
              </a:lnSpc>
              <a:spcBef>
                <a:spcPts val="105"/>
              </a:spcBef>
            </a:pPr>
            <a:r>
              <a:rPr sz="2000" b="1" spc="-20" dirty="0">
                <a:latin typeface="Times New Roman"/>
                <a:cs typeface="Times New Roman"/>
              </a:rPr>
              <a:t>Абонент </a:t>
            </a:r>
            <a:r>
              <a:rPr sz="2000" b="1" spc="-25" dirty="0">
                <a:latin typeface="Times New Roman"/>
                <a:cs typeface="Times New Roman"/>
              </a:rPr>
              <a:t>решает, </a:t>
            </a:r>
            <a:r>
              <a:rPr sz="2000" b="1" spc="-5" dirty="0">
                <a:latin typeface="Times New Roman"/>
                <a:cs typeface="Times New Roman"/>
              </a:rPr>
              <a:t>перейти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ли ему </a:t>
            </a:r>
            <a:r>
              <a:rPr sz="2000" b="1" spc="-5" dirty="0">
                <a:latin typeface="Times New Roman"/>
                <a:cs typeface="Times New Roman"/>
              </a:rPr>
              <a:t>на </a:t>
            </a:r>
            <a:r>
              <a:rPr sz="2000" b="1" spc="-15" dirty="0">
                <a:latin typeface="Times New Roman"/>
                <a:cs typeface="Times New Roman"/>
              </a:rPr>
              <a:t>новый </a:t>
            </a:r>
            <a:r>
              <a:rPr sz="2000" b="1" dirty="0">
                <a:latin typeface="Times New Roman"/>
                <a:cs typeface="Times New Roman"/>
              </a:rPr>
              <a:t>тариф,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посчитав, </a:t>
            </a:r>
            <a:r>
              <a:rPr sz="2000" b="1" spc="-10" dirty="0">
                <a:latin typeface="Times New Roman"/>
                <a:cs typeface="Times New Roman"/>
              </a:rPr>
              <a:t>сколько </a:t>
            </a:r>
            <a:r>
              <a:rPr sz="2000" b="1" spc="5" dirty="0">
                <a:latin typeface="Times New Roman"/>
                <a:cs typeface="Times New Roman"/>
              </a:rPr>
              <a:t>бы </a:t>
            </a:r>
            <a:r>
              <a:rPr sz="2000" b="1" dirty="0">
                <a:latin typeface="Times New Roman"/>
                <a:cs typeface="Times New Roman"/>
              </a:rPr>
              <a:t>он 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потратил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на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услуги</a:t>
            </a:r>
            <a:r>
              <a:rPr sz="2000" b="1" spc="-6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связи</a:t>
            </a:r>
            <a:endParaRPr sz="20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000" b="1" dirty="0">
                <a:latin typeface="Times New Roman"/>
                <a:cs typeface="Times New Roman"/>
              </a:rPr>
              <a:t>за2018 </a:t>
            </a:r>
            <a:r>
              <a:rPr sz="2000" b="1" spc="-80" dirty="0">
                <a:latin typeface="Times New Roman"/>
                <a:cs typeface="Times New Roman"/>
              </a:rPr>
              <a:t>г., </a:t>
            </a:r>
            <a:r>
              <a:rPr sz="2000" b="1" spc="5" dirty="0">
                <a:latin typeface="Times New Roman"/>
                <a:cs typeface="Times New Roman"/>
              </a:rPr>
              <a:t>если бы </a:t>
            </a:r>
            <a:r>
              <a:rPr sz="2000" b="1" spc="-10" dirty="0">
                <a:latin typeface="Times New Roman"/>
                <a:cs typeface="Times New Roman"/>
              </a:rPr>
              <a:t>пользовался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им. </a:t>
            </a:r>
            <a:r>
              <a:rPr sz="2000" b="1" spc="-5" dirty="0">
                <a:latin typeface="Times New Roman"/>
                <a:cs typeface="Times New Roman"/>
              </a:rPr>
              <a:t>Если </a:t>
            </a:r>
            <a:r>
              <a:rPr sz="2000" b="1" dirty="0">
                <a:latin typeface="Times New Roman"/>
                <a:cs typeface="Times New Roman"/>
              </a:rPr>
              <a:t>получится </a:t>
            </a:r>
            <a:r>
              <a:rPr sz="2000" b="1" spc="-5" dirty="0">
                <a:latin typeface="Times New Roman"/>
                <a:cs typeface="Times New Roman"/>
              </a:rPr>
              <a:t>меньше,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чем </a:t>
            </a:r>
            <a:r>
              <a:rPr sz="2000" b="1" dirty="0">
                <a:latin typeface="Times New Roman"/>
                <a:cs typeface="Times New Roman"/>
              </a:rPr>
              <a:t>он </a:t>
            </a:r>
            <a:r>
              <a:rPr sz="2000" b="1" spc="-10" dirty="0">
                <a:latin typeface="Times New Roman"/>
                <a:cs typeface="Times New Roman"/>
              </a:rPr>
              <a:t>потратил </a:t>
            </a:r>
            <a:r>
              <a:rPr sz="2000" b="1" spc="-5" dirty="0">
                <a:latin typeface="Times New Roman"/>
                <a:cs typeface="Times New Roman"/>
              </a:rPr>
              <a:t>фактически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за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2018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80" dirty="0">
                <a:latin typeface="Times New Roman"/>
                <a:cs typeface="Times New Roman"/>
              </a:rPr>
              <a:t>г.,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то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абонент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примет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решение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сменить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тариф.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13335" marR="461009">
              <a:lnSpc>
                <a:spcPct val="100000"/>
              </a:lnSpc>
            </a:pPr>
            <a:r>
              <a:rPr sz="2000" b="1" spc="-5" dirty="0">
                <a:latin typeface="Times New Roman"/>
                <a:cs typeface="Times New Roman"/>
              </a:rPr>
              <a:t>Перейдет </a:t>
            </a:r>
            <a:r>
              <a:rPr sz="2000" b="1" dirty="0">
                <a:latin typeface="Times New Roman"/>
                <a:cs typeface="Times New Roman"/>
              </a:rPr>
              <a:t>ли </a:t>
            </a:r>
            <a:r>
              <a:rPr sz="2000" b="1" spc="-5" dirty="0">
                <a:latin typeface="Times New Roman"/>
                <a:cs typeface="Times New Roman"/>
              </a:rPr>
              <a:t>абонент на 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новый </a:t>
            </a:r>
            <a:r>
              <a:rPr sz="2000" b="1" dirty="0">
                <a:latin typeface="Times New Roman"/>
                <a:cs typeface="Times New Roman"/>
              </a:rPr>
              <a:t>тариф?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В </a:t>
            </a:r>
            <a:r>
              <a:rPr sz="20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ответ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запишите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ежемесячную </a:t>
            </a:r>
            <a:r>
              <a:rPr sz="20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абонентскую </a:t>
            </a:r>
            <a:r>
              <a:rPr sz="2000" b="1" spc="-20" dirty="0">
                <a:solidFill>
                  <a:srgbClr val="009900"/>
                </a:solidFill>
                <a:latin typeface="Times New Roman"/>
                <a:cs typeface="Times New Roman"/>
              </a:rPr>
              <a:t>плату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по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35" dirty="0">
                <a:solidFill>
                  <a:srgbClr val="009900"/>
                </a:solidFill>
                <a:latin typeface="Times New Roman"/>
                <a:cs typeface="Times New Roman"/>
              </a:rPr>
              <a:t>тарифу, </a:t>
            </a:r>
            <a:r>
              <a:rPr sz="20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который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выберет </a:t>
            </a: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абонент</a:t>
            </a:r>
            <a:r>
              <a:rPr sz="2000" b="1" spc="-4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на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2019</a:t>
            </a:r>
            <a:r>
              <a:rPr sz="2000" b="1" spc="-30" dirty="0">
                <a:latin typeface="Times New Roman"/>
                <a:cs typeface="Times New Roman"/>
              </a:rPr>
              <a:t> год.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25688" y="6425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23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66211" y="341966"/>
            <a:ext cx="5796507" cy="2796113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78774" y="239689"/>
            <a:ext cx="9988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ш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ни</a:t>
            </a:r>
            <a:r>
              <a:rPr sz="18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е: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8739" y="3095686"/>
            <a:ext cx="8578850" cy="6362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spc="-10" dirty="0"/>
              <a:t>Настоящий</a:t>
            </a:r>
            <a:r>
              <a:rPr sz="2000" spc="-25" dirty="0"/>
              <a:t> </a:t>
            </a:r>
            <a:r>
              <a:rPr sz="2000" dirty="0"/>
              <a:t>тариф</a:t>
            </a:r>
            <a:r>
              <a:rPr sz="2000" spc="5" dirty="0"/>
              <a:t> </a:t>
            </a:r>
            <a:r>
              <a:rPr sz="2000" spc="-10" dirty="0">
                <a:solidFill>
                  <a:srgbClr val="009900"/>
                </a:solidFill>
              </a:rPr>
              <a:t>стоит</a:t>
            </a:r>
            <a:r>
              <a:rPr sz="2000" spc="5" dirty="0">
                <a:solidFill>
                  <a:srgbClr val="009900"/>
                </a:solidFill>
              </a:rPr>
              <a:t> 400</a:t>
            </a:r>
            <a:r>
              <a:rPr sz="2000" spc="-15" dirty="0">
                <a:solidFill>
                  <a:srgbClr val="009900"/>
                </a:solidFill>
              </a:rPr>
              <a:t> рублей</a:t>
            </a:r>
            <a:r>
              <a:rPr sz="2000" spc="-30" dirty="0">
                <a:solidFill>
                  <a:srgbClr val="009900"/>
                </a:solidFill>
              </a:rPr>
              <a:t> </a:t>
            </a:r>
            <a:r>
              <a:rPr sz="2000" dirty="0"/>
              <a:t>и</a:t>
            </a:r>
            <a:r>
              <a:rPr sz="2000" spc="-15" dirty="0"/>
              <a:t> </a:t>
            </a:r>
            <a:r>
              <a:rPr sz="2000" spc="-10" dirty="0">
                <a:solidFill>
                  <a:srgbClr val="009900"/>
                </a:solidFill>
              </a:rPr>
              <a:t>включает</a:t>
            </a:r>
            <a:r>
              <a:rPr sz="2000" spc="-30" dirty="0">
                <a:solidFill>
                  <a:srgbClr val="009900"/>
                </a:solidFill>
              </a:rPr>
              <a:t> </a:t>
            </a:r>
            <a:r>
              <a:rPr sz="2000" dirty="0"/>
              <a:t>в</a:t>
            </a:r>
            <a:r>
              <a:rPr sz="2000" spc="-15" dirty="0"/>
              <a:t> </a:t>
            </a:r>
            <a:r>
              <a:rPr sz="2000" spc="-10" dirty="0"/>
              <a:t>себя</a:t>
            </a:r>
            <a:r>
              <a:rPr sz="2000" dirty="0"/>
              <a:t> : </a:t>
            </a:r>
            <a:r>
              <a:rPr sz="2000" spc="5" dirty="0">
                <a:solidFill>
                  <a:srgbClr val="009900"/>
                </a:solidFill>
              </a:rPr>
              <a:t>350</a:t>
            </a:r>
            <a:r>
              <a:rPr sz="2000" spc="-30" dirty="0">
                <a:solidFill>
                  <a:srgbClr val="009900"/>
                </a:solidFill>
              </a:rPr>
              <a:t> </a:t>
            </a:r>
            <a:r>
              <a:rPr sz="2000" spc="5" dirty="0">
                <a:solidFill>
                  <a:srgbClr val="009900"/>
                </a:solidFill>
              </a:rPr>
              <a:t>минут</a:t>
            </a:r>
            <a:r>
              <a:rPr sz="2000" spc="-30" dirty="0">
                <a:solidFill>
                  <a:srgbClr val="009900"/>
                </a:solidFill>
              </a:rPr>
              <a:t> </a:t>
            </a:r>
            <a:r>
              <a:rPr sz="2000" dirty="0">
                <a:solidFill>
                  <a:srgbClr val="009900"/>
                </a:solidFill>
              </a:rPr>
              <a:t>и</a:t>
            </a:r>
            <a:r>
              <a:rPr sz="2000" spc="-10" dirty="0">
                <a:solidFill>
                  <a:srgbClr val="009900"/>
                </a:solidFill>
              </a:rPr>
              <a:t> </a:t>
            </a:r>
            <a:r>
              <a:rPr sz="2000" dirty="0">
                <a:solidFill>
                  <a:srgbClr val="009900"/>
                </a:solidFill>
              </a:rPr>
              <a:t>2,8</a:t>
            </a:r>
            <a:r>
              <a:rPr sz="2000" spc="-10" dirty="0">
                <a:solidFill>
                  <a:srgbClr val="009900"/>
                </a:solidFill>
              </a:rPr>
              <a:t> </a:t>
            </a:r>
            <a:r>
              <a:rPr sz="2000" spc="-5" dirty="0">
                <a:solidFill>
                  <a:srgbClr val="009900"/>
                </a:solidFill>
              </a:rPr>
              <a:t>Гб </a:t>
            </a:r>
            <a:r>
              <a:rPr sz="2000" spc="-484" dirty="0">
                <a:solidFill>
                  <a:srgbClr val="009900"/>
                </a:solidFill>
              </a:rPr>
              <a:t> </a:t>
            </a:r>
            <a:r>
              <a:rPr sz="2000" dirty="0"/>
              <a:t>Интернета.</a:t>
            </a:r>
            <a:endParaRPr sz="2000"/>
          </a:p>
        </p:txBody>
      </p:sp>
      <p:sp>
        <p:nvSpPr>
          <p:cNvPr id="5" name="object 5"/>
          <p:cNvSpPr txBox="1"/>
          <p:nvPr/>
        </p:nvSpPr>
        <p:spPr>
          <a:xfrm>
            <a:off x="78739" y="6171012"/>
            <a:ext cx="6425565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Times New Roman"/>
                <a:cs typeface="Times New Roman"/>
              </a:rPr>
              <a:t>350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∙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12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4200руб.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абонен.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платы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000" b="1" spc="5" dirty="0">
                <a:latin typeface="Times New Roman"/>
                <a:cs typeface="Times New Roman"/>
              </a:rPr>
              <a:t>4200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+75(мр)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+154(ап)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75(ав)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+229(н)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+225(д)=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4958руб.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65317" y="6021595"/>
            <a:ext cx="183133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350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8739" y="3705486"/>
            <a:ext cx="8752205" cy="249174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604520">
              <a:lnSpc>
                <a:spcPts val="2350"/>
              </a:lnSpc>
              <a:spcBef>
                <a:spcPts val="220"/>
              </a:spcBef>
            </a:pPr>
            <a:r>
              <a:rPr sz="2000" b="1" dirty="0">
                <a:solidFill>
                  <a:srgbClr val="009900"/>
                </a:solidFill>
                <a:latin typeface="Times New Roman"/>
                <a:cs typeface="Times New Roman"/>
              </a:rPr>
              <a:t>Сверх </a:t>
            </a:r>
            <a:r>
              <a:rPr sz="20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пакета</a:t>
            </a:r>
            <a:r>
              <a:rPr sz="2000" b="1" spc="-5" dirty="0">
                <a:latin typeface="Times New Roman"/>
                <a:cs typeface="Times New Roman"/>
              </a:rPr>
              <a:t>: </a:t>
            </a:r>
            <a:r>
              <a:rPr sz="2000" b="1" spc="-20" dirty="0">
                <a:latin typeface="Times New Roman"/>
                <a:cs typeface="Times New Roman"/>
              </a:rPr>
              <a:t>исходящие </a:t>
            </a:r>
            <a:r>
              <a:rPr sz="2000" b="1" spc="-10" dirty="0">
                <a:latin typeface="Times New Roman"/>
                <a:cs typeface="Times New Roman"/>
              </a:rPr>
              <a:t>вызовы- </a:t>
            </a:r>
            <a:r>
              <a:rPr sz="2000" b="1" spc="-5" dirty="0">
                <a:latin typeface="Times New Roman"/>
                <a:cs typeface="Times New Roman"/>
              </a:rPr>
              <a:t>3руб./ мин, мобильный интернет по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0,4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Гб-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90руб.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за </a:t>
            </a:r>
            <a:r>
              <a:rPr sz="2000" b="1" spc="-10" dirty="0">
                <a:latin typeface="Times New Roman"/>
                <a:cs typeface="Times New Roman"/>
              </a:rPr>
              <a:t>пакет</a:t>
            </a:r>
            <a:endParaRPr sz="2000">
              <a:latin typeface="Times New Roman"/>
              <a:cs typeface="Times New Roman"/>
            </a:endParaRPr>
          </a:p>
          <a:p>
            <a:pPr marL="12700" marR="5080" indent="-635">
              <a:lnSpc>
                <a:spcPts val="2400"/>
              </a:lnSpc>
              <a:spcBef>
                <a:spcPts val="25"/>
              </a:spcBef>
            </a:pPr>
            <a:r>
              <a:rPr sz="2000" b="1" spc="-5" dirty="0">
                <a:latin typeface="Times New Roman"/>
                <a:cs typeface="Times New Roman"/>
              </a:rPr>
              <a:t>За </a:t>
            </a:r>
            <a:r>
              <a:rPr sz="2000" b="1" spc="-35" dirty="0">
                <a:latin typeface="Times New Roman"/>
                <a:cs typeface="Times New Roman"/>
              </a:rPr>
              <a:t>год </a:t>
            </a:r>
            <a:r>
              <a:rPr sz="2000" b="1" spc="-10" dirty="0">
                <a:latin typeface="Times New Roman"/>
                <a:cs typeface="Times New Roman"/>
              </a:rPr>
              <a:t>потратил </a:t>
            </a:r>
            <a:r>
              <a:rPr sz="2000" b="1" spc="-5" dirty="0">
                <a:latin typeface="Times New Roman"/>
                <a:cs typeface="Times New Roman"/>
              </a:rPr>
              <a:t>абонент на </a:t>
            </a:r>
            <a:r>
              <a:rPr sz="2000" b="1" spc="-10" dirty="0">
                <a:latin typeface="Times New Roman"/>
                <a:cs typeface="Times New Roman"/>
              </a:rPr>
              <a:t>настоящем </a:t>
            </a:r>
            <a:r>
              <a:rPr sz="2000" b="1" dirty="0">
                <a:latin typeface="Times New Roman"/>
                <a:cs typeface="Times New Roman"/>
              </a:rPr>
              <a:t>тарифе : </a:t>
            </a:r>
            <a:r>
              <a:rPr sz="2000" b="1" spc="5" dirty="0">
                <a:latin typeface="Times New Roman"/>
                <a:cs typeface="Times New Roman"/>
              </a:rPr>
              <a:t>400 </a:t>
            </a:r>
            <a:r>
              <a:rPr sz="2000" b="1" dirty="0">
                <a:latin typeface="Times New Roman"/>
                <a:cs typeface="Times New Roman"/>
              </a:rPr>
              <a:t>∙ 12 = </a:t>
            </a:r>
            <a:r>
              <a:rPr sz="2000" b="1" spc="-5" dirty="0">
                <a:latin typeface="Times New Roman"/>
                <a:cs typeface="Times New Roman"/>
              </a:rPr>
              <a:t>4800руб. </a:t>
            </a:r>
            <a:r>
              <a:rPr sz="2000" b="1" dirty="0">
                <a:latin typeface="Times New Roman"/>
                <a:cs typeface="Times New Roman"/>
              </a:rPr>
              <a:t>– </a:t>
            </a:r>
            <a:r>
              <a:rPr sz="2000" b="1" spc="-5" dirty="0">
                <a:latin typeface="Times New Roman"/>
                <a:cs typeface="Times New Roman"/>
              </a:rPr>
              <a:t>абонен.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плата </a:t>
            </a:r>
            <a:r>
              <a:rPr sz="2000" b="1" dirty="0">
                <a:latin typeface="Times New Roman"/>
                <a:cs typeface="Times New Roman"/>
              </a:rPr>
              <a:t>,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всего: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4800+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45(ф)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+ 90(а)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+45(ок)+165(н)</a:t>
            </a:r>
            <a:r>
              <a:rPr sz="2000" b="1" spc="-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+75(д)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5220руб.</a:t>
            </a:r>
            <a:endParaRPr sz="2000">
              <a:latin typeface="Times New Roman"/>
              <a:cs typeface="Times New Roman"/>
            </a:endParaRPr>
          </a:p>
          <a:p>
            <a:pPr marL="12700" marR="691515">
              <a:lnSpc>
                <a:spcPct val="99000"/>
              </a:lnSpc>
              <a:spcBef>
                <a:spcPts val="204"/>
              </a:spcBef>
            </a:pP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Новый 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тариф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стоит </a:t>
            </a:r>
            <a:r>
              <a:rPr sz="20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350 </a:t>
            </a:r>
            <a:r>
              <a:rPr sz="20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рублей </a:t>
            </a:r>
            <a:r>
              <a:rPr sz="2000" b="1" dirty="0">
                <a:latin typeface="Times New Roman"/>
                <a:cs typeface="Times New Roman"/>
              </a:rPr>
              <a:t>и </a:t>
            </a:r>
            <a:r>
              <a:rPr sz="20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включает </a:t>
            </a:r>
            <a:r>
              <a:rPr sz="2000" b="1" dirty="0">
                <a:latin typeface="Times New Roman"/>
                <a:cs typeface="Times New Roman"/>
              </a:rPr>
              <a:t>в </a:t>
            </a:r>
            <a:r>
              <a:rPr sz="2000" b="1" spc="-10" dirty="0">
                <a:latin typeface="Times New Roman"/>
                <a:cs typeface="Times New Roman"/>
              </a:rPr>
              <a:t>себя 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: </a:t>
            </a:r>
            <a:r>
              <a:rPr sz="20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300 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минут и 3 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Гб </a:t>
            </a:r>
            <a:r>
              <a:rPr sz="2000" b="1" dirty="0">
                <a:solidFill>
                  <a:srgbClr val="006600"/>
                </a:solidFill>
                <a:latin typeface="Times New Roman"/>
                <a:cs typeface="Times New Roman"/>
              </a:rPr>
              <a:t> Интернета. Сверх </a:t>
            </a:r>
            <a:r>
              <a:rPr sz="20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пакета: </a:t>
            </a:r>
            <a:r>
              <a:rPr sz="2000" b="1" spc="-20" dirty="0">
                <a:latin typeface="Times New Roman"/>
                <a:cs typeface="Times New Roman"/>
              </a:rPr>
              <a:t>исходящие </a:t>
            </a:r>
            <a:r>
              <a:rPr sz="2000" b="1" spc="-10" dirty="0">
                <a:latin typeface="Times New Roman"/>
                <a:cs typeface="Times New Roman"/>
              </a:rPr>
              <a:t>вызовы- </a:t>
            </a:r>
            <a:r>
              <a:rPr sz="2000" b="1" spc="-5" dirty="0">
                <a:latin typeface="Times New Roman"/>
                <a:cs typeface="Times New Roman"/>
              </a:rPr>
              <a:t>3руб./ мин, мобильный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интернет по </a:t>
            </a:r>
            <a:r>
              <a:rPr sz="2000" b="1" dirty="0">
                <a:latin typeface="Times New Roman"/>
                <a:cs typeface="Times New Roman"/>
              </a:rPr>
              <a:t>1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Гб-</a:t>
            </a:r>
            <a:r>
              <a:rPr sz="2000" b="1" spc="-5" dirty="0">
                <a:latin typeface="Times New Roman"/>
                <a:cs typeface="Times New Roman"/>
              </a:rPr>
              <a:t> 200руб.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за </a:t>
            </a:r>
            <a:r>
              <a:rPr sz="2000" b="1" spc="-10" dirty="0">
                <a:latin typeface="Times New Roman"/>
                <a:cs typeface="Times New Roman"/>
              </a:rPr>
              <a:t>пакет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2000" b="1" spc="-5" dirty="0">
                <a:latin typeface="Times New Roman"/>
                <a:cs typeface="Times New Roman"/>
              </a:rPr>
              <a:t>За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35" dirty="0">
                <a:latin typeface="Times New Roman"/>
                <a:cs typeface="Times New Roman"/>
              </a:rPr>
              <a:t>год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потратит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Times New Roman"/>
                <a:cs typeface="Times New Roman"/>
              </a:rPr>
              <a:t>абонент,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если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u="heavy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перейдет</a:t>
            </a:r>
            <a:r>
              <a:rPr sz="2000" b="1" spc="-5" dirty="0">
                <a:latin typeface="Times New Roman"/>
                <a:cs typeface="Times New Roman"/>
              </a:rPr>
              <a:t> на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новый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тариф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: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705087" y="280970"/>
            <a:ext cx="4519930" cy="944880"/>
            <a:chOff x="2705087" y="280970"/>
            <a:chExt cx="4519930" cy="944880"/>
          </a:xfrm>
        </p:grpSpPr>
        <p:sp>
          <p:nvSpPr>
            <p:cNvPr id="9" name="object 9"/>
            <p:cNvSpPr/>
            <p:nvPr/>
          </p:nvSpPr>
          <p:spPr>
            <a:xfrm>
              <a:off x="2714612" y="1214422"/>
              <a:ext cx="4500880" cy="1905"/>
            </a:xfrm>
            <a:custGeom>
              <a:avLst/>
              <a:gdLst/>
              <a:ahLst/>
              <a:cxnLst/>
              <a:rect l="l" t="t" r="r" b="b"/>
              <a:pathLst>
                <a:path w="4500880" h="1905">
                  <a:moveTo>
                    <a:pt x="0" y="0"/>
                  </a:moveTo>
                  <a:lnTo>
                    <a:pt x="4500600" y="1587"/>
                  </a:lnTo>
                </a:path>
              </a:pathLst>
            </a:custGeom>
            <a:ln w="19050">
              <a:solidFill>
                <a:srgbClr val="FF0000"/>
              </a:solidFill>
              <a:prstDash val="sys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714613" y="642922"/>
              <a:ext cx="4500880" cy="571500"/>
            </a:xfrm>
            <a:custGeom>
              <a:avLst/>
              <a:gdLst/>
              <a:ahLst/>
              <a:cxnLst/>
              <a:rect l="l" t="t" r="r" b="b"/>
              <a:pathLst>
                <a:path w="4500880" h="571500">
                  <a:moveTo>
                    <a:pt x="4494415" y="0"/>
                  </a:moveTo>
                  <a:lnTo>
                    <a:pt x="0" y="0"/>
                  </a:lnTo>
                  <a:lnTo>
                    <a:pt x="24726" y="571500"/>
                  </a:lnTo>
                  <a:lnTo>
                    <a:pt x="4500587" y="571500"/>
                  </a:lnTo>
                  <a:lnTo>
                    <a:pt x="4494415" y="0"/>
                  </a:lnTo>
                  <a:close/>
                </a:path>
              </a:pathLst>
            </a:custGeom>
            <a:solidFill>
              <a:srgbClr val="FF66FF">
                <a:alpha val="3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714613" y="642922"/>
              <a:ext cx="4500880" cy="571500"/>
            </a:xfrm>
            <a:custGeom>
              <a:avLst/>
              <a:gdLst/>
              <a:ahLst/>
              <a:cxnLst/>
              <a:rect l="l" t="t" r="r" b="b"/>
              <a:pathLst>
                <a:path w="4500880" h="571500">
                  <a:moveTo>
                    <a:pt x="24726" y="571500"/>
                  </a:moveTo>
                  <a:lnTo>
                    <a:pt x="4500587" y="571500"/>
                  </a:lnTo>
                  <a:lnTo>
                    <a:pt x="4494415" y="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EDEB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714613" y="285733"/>
              <a:ext cx="4500880" cy="571500"/>
            </a:xfrm>
            <a:custGeom>
              <a:avLst/>
              <a:gdLst/>
              <a:ahLst/>
              <a:cxnLst/>
              <a:rect l="l" t="t" r="r" b="b"/>
              <a:pathLst>
                <a:path w="4500880" h="571500">
                  <a:moveTo>
                    <a:pt x="4494415" y="0"/>
                  </a:moveTo>
                  <a:lnTo>
                    <a:pt x="0" y="0"/>
                  </a:lnTo>
                  <a:lnTo>
                    <a:pt x="24726" y="571500"/>
                  </a:lnTo>
                  <a:lnTo>
                    <a:pt x="4500587" y="571500"/>
                  </a:lnTo>
                  <a:lnTo>
                    <a:pt x="4494415" y="0"/>
                  </a:lnTo>
                  <a:close/>
                </a:path>
              </a:pathLst>
            </a:custGeom>
            <a:solidFill>
              <a:srgbClr val="8DB3E2">
                <a:alpha val="3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714613" y="285733"/>
              <a:ext cx="4500880" cy="571500"/>
            </a:xfrm>
            <a:custGeom>
              <a:avLst/>
              <a:gdLst/>
              <a:ahLst/>
              <a:cxnLst/>
              <a:rect l="l" t="t" r="r" b="b"/>
              <a:pathLst>
                <a:path w="4500880" h="571500">
                  <a:moveTo>
                    <a:pt x="24726" y="571500"/>
                  </a:moveTo>
                  <a:lnTo>
                    <a:pt x="4500587" y="571500"/>
                  </a:lnTo>
                  <a:lnTo>
                    <a:pt x="4494415" y="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EDEBD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8834119" y="6528625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24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7804" y="1930907"/>
            <a:ext cx="7748015" cy="15041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27918" y="2092261"/>
            <a:ext cx="688784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b="0" dirty="0">
                <a:solidFill>
                  <a:srgbClr val="FF0000"/>
                </a:solidFill>
                <a:latin typeface="Arial Black"/>
                <a:cs typeface="Arial Black"/>
              </a:rPr>
              <a:t>Задачи</a:t>
            </a:r>
            <a:r>
              <a:rPr sz="5400" b="0" spc="-4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5400" b="0" dirty="0">
                <a:solidFill>
                  <a:srgbClr val="FF0000"/>
                </a:solidFill>
                <a:latin typeface="Arial Black"/>
                <a:cs typeface="Arial Black"/>
              </a:rPr>
              <a:t>о</a:t>
            </a:r>
            <a:r>
              <a:rPr sz="5400" b="0" spc="-4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5400" b="0" spc="-5" dirty="0">
                <a:solidFill>
                  <a:srgbClr val="FF0000"/>
                </a:solidFill>
                <a:latin typeface="Arial Black"/>
                <a:cs typeface="Arial Black"/>
              </a:rPr>
              <a:t>теплице</a:t>
            </a:r>
            <a:endParaRPr sz="540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25</a:t>
            </a:fld>
            <a:endParaRPr spc="-5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3022" y="233593"/>
            <a:ext cx="8094980" cy="359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 Black"/>
                <a:cs typeface="Arial Black"/>
              </a:rPr>
              <a:t>Сергей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Петрович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решил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построить</a:t>
            </a:r>
            <a:r>
              <a:rPr sz="1800" dirty="0">
                <a:latin typeface="Arial Black"/>
                <a:cs typeface="Arial Black"/>
              </a:rPr>
              <a:t> на</a:t>
            </a:r>
            <a:r>
              <a:rPr sz="1800" spc="2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дачном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участке</a:t>
            </a:r>
            <a:endParaRPr sz="1800">
              <a:latin typeface="Arial Black"/>
              <a:cs typeface="Arial Black"/>
            </a:endParaRPr>
          </a:p>
          <a:p>
            <a:pPr marL="12700" marR="95250">
              <a:lnSpc>
                <a:spcPct val="100000"/>
              </a:lnSpc>
              <a:tabLst>
                <a:tab pos="2184400" algn="l"/>
                <a:tab pos="5140960" algn="l"/>
              </a:tabLst>
            </a:pPr>
            <a:r>
              <a:rPr sz="1800" u="heavy" spc="14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теплицу</a:t>
            </a:r>
            <a:r>
              <a:rPr sz="18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длиной</a:t>
            </a:r>
            <a:r>
              <a:rPr sz="1800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4м</a:t>
            </a:r>
            <a:r>
              <a:rPr sz="1800" spc="-5" dirty="0">
                <a:solidFill>
                  <a:srgbClr val="009900"/>
                </a:solidFill>
                <a:latin typeface="Arial Black"/>
                <a:cs typeface="Arial Black"/>
              </a:rPr>
              <a:t>.</a:t>
            </a:r>
            <a:r>
              <a:rPr sz="1800" spc="1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Для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этого сделал прямоугольный 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фундамент.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Для</a:t>
            </a:r>
            <a:r>
              <a:rPr sz="1800" spc="2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каркаса</a:t>
            </a:r>
            <a:r>
              <a:rPr sz="1800" spc="-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теплицы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Сергей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Петрович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заказал 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металлические	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дуги </a:t>
            </a:r>
            <a:r>
              <a:rPr sz="18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в</a:t>
            </a:r>
            <a:r>
              <a:rPr sz="1800" u="heavy" spc="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форме полуокружностей</a:t>
            </a:r>
            <a:r>
              <a:rPr sz="1800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длиной</a:t>
            </a:r>
            <a:r>
              <a:rPr sz="1800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5м </a:t>
            </a:r>
            <a:r>
              <a:rPr sz="1800" spc="5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каждая</a:t>
            </a:r>
            <a:r>
              <a:rPr sz="1800" spc="-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 </a:t>
            </a:r>
            <a:r>
              <a:rPr sz="1800" spc="-5" dirty="0">
                <a:latin typeface="Arial Black"/>
                <a:cs typeface="Arial Black"/>
              </a:rPr>
              <a:t>покрытие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для</a:t>
            </a:r>
            <a:r>
              <a:rPr sz="1800" dirty="0">
                <a:latin typeface="Arial Black"/>
                <a:cs typeface="Arial Black"/>
              </a:rPr>
              <a:t> обтяжки.</a:t>
            </a:r>
            <a:r>
              <a:rPr sz="1800" spc="-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Отдельно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требуется купить 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пленку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для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передней</a:t>
            </a:r>
            <a:r>
              <a:rPr sz="1800" spc="2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задней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стенок	теплицы. </a:t>
            </a:r>
            <a:r>
              <a:rPr sz="1800" dirty="0">
                <a:latin typeface="Arial Black"/>
                <a:cs typeface="Arial Black"/>
              </a:rPr>
              <a:t>В </a:t>
            </a:r>
            <a:r>
              <a:rPr sz="1800" spc="-5" dirty="0">
                <a:latin typeface="Arial Black"/>
                <a:cs typeface="Arial Black"/>
              </a:rPr>
              <a:t>передней 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стенке планируется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вход</a:t>
            </a:r>
            <a:r>
              <a:rPr sz="1800" spc="-5" dirty="0">
                <a:latin typeface="Arial Black"/>
                <a:cs typeface="Arial Black"/>
              </a:rPr>
              <a:t>,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показанный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на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рисунке 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прямоугольником </a:t>
            </a:r>
            <a:r>
              <a:rPr sz="18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ВСС1В1</a:t>
            </a:r>
            <a:r>
              <a:rPr sz="1800" dirty="0">
                <a:solidFill>
                  <a:srgbClr val="009900"/>
                </a:solidFill>
                <a:latin typeface="Arial Black"/>
                <a:cs typeface="Arial Black"/>
              </a:rPr>
              <a:t>, </a:t>
            </a:r>
            <a:r>
              <a:rPr sz="1800" spc="-5" dirty="0">
                <a:latin typeface="Arial Black"/>
                <a:cs typeface="Arial Black"/>
              </a:rPr>
              <a:t>где точки </a:t>
            </a:r>
            <a:r>
              <a:rPr sz="1800" dirty="0">
                <a:latin typeface="Arial Black"/>
                <a:cs typeface="Arial Black"/>
              </a:rPr>
              <a:t>В,О,С </a:t>
            </a:r>
            <a:r>
              <a:rPr sz="1800" spc="-5" dirty="0">
                <a:latin typeface="Arial Black"/>
                <a:cs typeface="Arial Black"/>
              </a:rPr>
              <a:t>делят отрезок </a:t>
            </a:r>
            <a:r>
              <a:rPr sz="1800" dirty="0">
                <a:latin typeface="Arial Black"/>
                <a:cs typeface="Arial Black"/>
              </a:rPr>
              <a:t>АD 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на</a:t>
            </a:r>
            <a:r>
              <a:rPr sz="1800" spc="-5" dirty="0">
                <a:latin typeface="Arial Black"/>
                <a:cs typeface="Arial Black"/>
              </a:rPr>
              <a:t> четыре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равные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части.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Внутри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теплицы</a:t>
            </a:r>
            <a:r>
              <a:rPr sz="1800" spc="2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Сергей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Петрович 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планирует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сделать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три</a:t>
            </a:r>
            <a:r>
              <a:rPr sz="18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грядки</a:t>
            </a:r>
            <a:r>
              <a:rPr sz="18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по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длине</a:t>
            </a:r>
            <a:r>
              <a:rPr sz="18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теплицы</a:t>
            </a:r>
            <a:r>
              <a:rPr sz="1800" spc="1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–</a:t>
            </a:r>
            <a:r>
              <a:rPr sz="1800" spc="-5" dirty="0">
                <a:latin typeface="Arial Black"/>
                <a:cs typeface="Arial Black"/>
              </a:rPr>
              <a:t> одну 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центральную широкую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грядку</a:t>
            </a:r>
            <a:r>
              <a:rPr sz="1800" spc="-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и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две</a:t>
            </a:r>
            <a:r>
              <a:rPr sz="1800" spc="1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узкие грядки</a:t>
            </a:r>
            <a:r>
              <a:rPr sz="1800" spc="-10" dirty="0">
                <a:latin typeface="Arial Black"/>
                <a:cs typeface="Arial Black"/>
              </a:rPr>
              <a:t> </a:t>
            </a:r>
            <a:r>
              <a:rPr sz="1800" dirty="0">
                <a:latin typeface="Arial Black"/>
                <a:cs typeface="Arial Black"/>
              </a:rPr>
              <a:t>по краям.</a:t>
            </a:r>
            <a:endParaRPr sz="1800">
              <a:latin typeface="Arial Black"/>
              <a:cs typeface="Arial Black"/>
            </a:endParaRPr>
          </a:p>
          <a:p>
            <a:pPr marL="12700" marR="5080">
              <a:lnSpc>
                <a:spcPct val="100000"/>
              </a:lnSpc>
              <a:tabLst>
                <a:tab pos="4305935" algn="l"/>
              </a:tabLst>
            </a:pPr>
            <a:r>
              <a:rPr sz="1800" dirty="0">
                <a:latin typeface="Arial Black"/>
                <a:cs typeface="Arial Black"/>
              </a:rPr>
              <a:t>Между</a:t>
            </a:r>
            <a:r>
              <a:rPr sz="1800" spc="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грядками</a:t>
            </a:r>
            <a:r>
              <a:rPr sz="1800" spc="15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будут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дорожки	шириной</a:t>
            </a:r>
            <a:r>
              <a:rPr sz="18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40см</a:t>
            </a:r>
            <a:r>
              <a:rPr sz="1800" spc="-5" dirty="0">
                <a:latin typeface="Arial Black"/>
                <a:cs typeface="Arial Black"/>
              </a:rPr>
              <a:t>,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для которых </a:t>
            </a:r>
            <a:r>
              <a:rPr sz="180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необходимо</a:t>
            </a:r>
            <a:r>
              <a:rPr sz="1800" spc="20" dirty="0">
                <a:latin typeface="Arial Black"/>
                <a:cs typeface="Arial Black"/>
              </a:rPr>
              <a:t> </a:t>
            </a:r>
            <a:r>
              <a:rPr sz="1800" spc="-5" dirty="0">
                <a:latin typeface="Arial Black"/>
                <a:cs typeface="Arial Black"/>
              </a:rPr>
              <a:t>купить</a:t>
            </a:r>
            <a:r>
              <a:rPr sz="1800" spc="-15" dirty="0"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тротуарную</a:t>
            </a:r>
            <a:r>
              <a:rPr sz="1800" u="heavy" spc="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плитку</a:t>
            </a:r>
            <a:r>
              <a:rPr sz="1800" spc="1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18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размером</a:t>
            </a:r>
            <a:r>
              <a:rPr sz="1800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18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20смХ20см</a:t>
            </a:r>
            <a:r>
              <a:rPr sz="1800" u="heavy" spc="-5" dirty="0"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.</a:t>
            </a:r>
            <a:endParaRPr sz="1800">
              <a:latin typeface="Arial Black"/>
              <a:cs typeface="Arial Black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71937" y="3929065"/>
            <a:ext cx="4643465" cy="2500321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pc="-5" dirty="0"/>
              <a:t>26</a:t>
            </a:fld>
            <a:endParaRPr spc="-5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22506"/>
            <a:ext cx="8758555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885" marR="5080" indent="-8382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FF0000"/>
                </a:solidFill>
                <a:latin typeface="Arial Black"/>
                <a:cs typeface="Arial Black"/>
              </a:rPr>
              <a:t>1.</a:t>
            </a:r>
            <a:r>
              <a:rPr sz="2000" spc="-5" dirty="0">
                <a:latin typeface="Arial Black"/>
                <a:cs typeface="Arial Black"/>
              </a:rPr>
              <a:t>Какое</a:t>
            </a:r>
            <a:r>
              <a:rPr sz="2000" spc="160" dirty="0">
                <a:latin typeface="Arial Black"/>
                <a:cs typeface="Arial Black"/>
              </a:rPr>
              <a:t> </a:t>
            </a:r>
            <a:r>
              <a:rPr sz="2000" dirty="0">
                <a:solidFill>
                  <a:srgbClr val="009900"/>
                </a:solidFill>
                <a:latin typeface="Arial Black"/>
                <a:cs typeface="Arial Black"/>
              </a:rPr>
              <a:t>наименьшее</a:t>
            </a:r>
            <a:r>
              <a:rPr sz="2000" spc="15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количество</a:t>
            </a:r>
            <a:r>
              <a:rPr sz="2000" spc="140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дуг</a:t>
            </a:r>
            <a:r>
              <a:rPr sz="2000" spc="155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нужно</a:t>
            </a:r>
            <a:r>
              <a:rPr sz="2000" spc="150" dirty="0">
                <a:latin typeface="Arial Black"/>
                <a:cs typeface="Arial Black"/>
              </a:rPr>
              <a:t> </a:t>
            </a:r>
            <a:r>
              <a:rPr sz="2000" spc="-5" dirty="0">
                <a:latin typeface="Arial Black"/>
                <a:cs typeface="Arial Black"/>
              </a:rPr>
              <a:t>заказать, </a:t>
            </a:r>
            <a:r>
              <a:rPr sz="2000" dirty="0">
                <a:latin typeface="Arial Black"/>
                <a:cs typeface="Arial Black"/>
              </a:rPr>
              <a:t> чтобы</a:t>
            </a:r>
            <a:r>
              <a:rPr sz="2000" spc="-20" dirty="0">
                <a:latin typeface="Arial Black"/>
                <a:cs typeface="Arial Black"/>
              </a:rPr>
              <a:t> </a:t>
            </a:r>
            <a:r>
              <a:rPr sz="2000" spc="-5" dirty="0">
                <a:latin typeface="Arial Black"/>
                <a:cs typeface="Arial Black"/>
              </a:rPr>
              <a:t>расстояние</a:t>
            </a:r>
            <a:r>
              <a:rPr sz="2000" spc="10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между</a:t>
            </a:r>
            <a:r>
              <a:rPr sz="2000" spc="-5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соседними</a:t>
            </a:r>
            <a:r>
              <a:rPr sz="2000" spc="-10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дугами</a:t>
            </a:r>
            <a:r>
              <a:rPr sz="2000" spc="-15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было</a:t>
            </a:r>
            <a:r>
              <a:rPr sz="2000" spc="-15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не</a:t>
            </a:r>
            <a:r>
              <a:rPr sz="2000" spc="5" dirty="0">
                <a:latin typeface="Arial Black"/>
                <a:cs typeface="Arial Black"/>
              </a:rPr>
              <a:t> </a:t>
            </a:r>
            <a:r>
              <a:rPr sz="2000" spc="-5" dirty="0">
                <a:latin typeface="Arial Black"/>
                <a:cs typeface="Arial Black"/>
              </a:rPr>
              <a:t>более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632308"/>
            <a:ext cx="902969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5" dirty="0">
                <a:latin typeface="Arial Black"/>
                <a:cs typeface="Arial Black"/>
              </a:rPr>
              <a:t>60см?</a:t>
            </a:r>
            <a:endParaRPr sz="2000">
              <a:latin typeface="Arial Black"/>
              <a:cs typeface="Arial Black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09545" y="709597"/>
            <a:ext cx="4716780" cy="1438910"/>
            <a:chOff x="409545" y="709597"/>
            <a:chExt cx="4716780" cy="1438910"/>
          </a:xfrm>
        </p:grpSpPr>
        <p:sp>
          <p:nvSpPr>
            <p:cNvPr id="5" name="object 5"/>
            <p:cNvSpPr/>
            <p:nvPr/>
          </p:nvSpPr>
          <p:spPr>
            <a:xfrm>
              <a:off x="428595" y="1168786"/>
              <a:ext cx="4664710" cy="62865"/>
            </a:xfrm>
            <a:custGeom>
              <a:avLst/>
              <a:gdLst/>
              <a:ahLst/>
              <a:cxnLst/>
              <a:rect l="l" t="t" r="r" b="b"/>
              <a:pathLst>
                <a:path w="4664710" h="62865">
                  <a:moveTo>
                    <a:pt x="0" y="62306"/>
                  </a:moveTo>
                  <a:lnTo>
                    <a:pt x="4664544" y="0"/>
                  </a:lnTo>
                </a:path>
              </a:pathLst>
            </a:custGeom>
            <a:ln w="381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3833" y="1138215"/>
              <a:ext cx="201612" cy="18575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24427" y="1138217"/>
              <a:ext cx="201612" cy="18575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500026" y="1214424"/>
              <a:ext cx="4572635" cy="929005"/>
            </a:xfrm>
            <a:custGeom>
              <a:avLst/>
              <a:gdLst/>
              <a:ahLst/>
              <a:cxnLst/>
              <a:rect l="l" t="t" r="r" b="b"/>
              <a:pathLst>
                <a:path w="4572635" h="929005">
                  <a:moveTo>
                    <a:pt x="4572038" y="0"/>
                  </a:moveTo>
                  <a:lnTo>
                    <a:pt x="4571025" y="75319"/>
                  </a:lnTo>
                  <a:lnTo>
                    <a:pt x="4568092" y="146769"/>
                  </a:lnTo>
                  <a:lnTo>
                    <a:pt x="4563400" y="213394"/>
                  </a:lnTo>
                  <a:lnTo>
                    <a:pt x="4557106" y="274238"/>
                  </a:lnTo>
                  <a:lnTo>
                    <a:pt x="4549371" y="328344"/>
                  </a:lnTo>
                  <a:lnTo>
                    <a:pt x="4540354" y="374756"/>
                  </a:lnTo>
                  <a:lnTo>
                    <a:pt x="4530213" y="412519"/>
                  </a:lnTo>
                  <a:lnTo>
                    <a:pt x="4507199" y="458272"/>
                  </a:lnTo>
                  <a:lnTo>
                    <a:pt x="4494644" y="464350"/>
                  </a:lnTo>
                  <a:lnTo>
                    <a:pt x="2363406" y="464350"/>
                  </a:lnTo>
                  <a:lnTo>
                    <a:pt x="2350855" y="470427"/>
                  </a:lnTo>
                  <a:lnTo>
                    <a:pt x="2327845" y="516178"/>
                  </a:lnTo>
                  <a:lnTo>
                    <a:pt x="2317706" y="553939"/>
                  </a:lnTo>
                  <a:lnTo>
                    <a:pt x="2308690" y="600351"/>
                  </a:lnTo>
                  <a:lnTo>
                    <a:pt x="2300955" y="654456"/>
                  </a:lnTo>
                  <a:lnTo>
                    <a:pt x="2294662" y="715300"/>
                  </a:lnTo>
                  <a:lnTo>
                    <a:pt x="2289970" y="781925"/>
                  </a:lnTo>
                  <a:lnTo>
                    <a:pt x="2287038" y="853377"/>
                  </a:lnTo>
                  <a:lnTo>
                    <a:pt x="2286025" y="928700"/>
                  </a:lnTo>
                  <a:lnTo>
                    <a:pt x="2285012" y="853377"/>
                  </a:lnTo>
                  <a:lnTo>
                    <a:pt x="2282080" y="781925"/>
                  </a:lnTo>
                  <a:lnTo>
                    <a:pt x="2277387" y="715300"/>
                  </a:lnTo>
                  <a:lnTo>
                    <a:pt x="2271094" y="654456"/>
                  </a:lnTo>
                  <a:lnTo>
                    <a:pt x="2263359" y="600351"/>
                  </a:lnTo>
                  <a:lnTo>
                    <a:pt x="2254341" y="553939"/>
                  </a:lnTo>
                  <a:lnTo>
                    <a:pt x="2244200" y="516178"/>
                  </a:lnTo>
                  <a:lnTo>
                    <a:pt x="2221186" y="470427"/>
                  </a:lnTo>
                  <a:lnTo>
                    <a:pt x="2208631" y="464350"/>
                  </a:lnTo>
                  <a:lnTo>
                    <a:pt x="77393" y="464350"/>
                  </a:lnTo>
                  <a:lnTo>
                    <a:pt x="64842" y="458272"/>
                  </a:lnTo>
                  <a:lnTo>
                    <a:pt x="41830" y="412519"/>
                  </a:lnTo>
                  <a:lnTo>
                    <a:pt x="31689" y="374756"/>
                  </a:lnTo>
                  <a:lnTo>
                    <a:pt x="22671" y="328344"/>
                  </a:lnTo>
                  <a:lnTo>
                    <a:pt x="14934" y="274238"/>
                  </a:lnTo>
                  <a:lnTo>
                    <a:pt x="8640" y="213394"/>
                  </a:lnTo>
                  <a:lnTo>
                    <a:pt x="3946" y="146769"/>
                  </a:lnTo>
                  <a:lnTo>
                    <a:pt x="1013" y="75319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497C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286242" y="714359"/>
              <a:ext cx="776605" cy="428625"/>
            </a:xfrm>
            <a:custGeom>
              <a:avLst/>
              <a:gdLst/>
              <a:ahLst/>
              <a:cxnLst/>
              <a:rect l="l" t="t" r="r" b="b"/>
              <a:pathLst>
                <a:path w="776604" h="428625">
                  <a:moveTo>
                    <a:pt x="776300" y="428625"/>
                  </a:moveTo>
                  <a:lnTo>
                    <a:pt x="774479" y="360884"/>
                  </a:lnTo>
                  <a:lnTo>
                    <a:pt x="769409" y="302053"/>
                  </a:lnTo>
                  <a:lnTo>
                    <a:pt x="761678" y="255661"/>
                  </a:lnTo>
                  <a:lnTo>
                    <a:pt x="740587" y="214312"/>
                  </a:lnTo>
                  <a:lnTo>
                    <a:pt x="393890" y="214312"/>
                  </a:lnTo>
                  <a:lnTo>
                    <a:pt x="382602" y="203386"/>
                  </a:lnTo>
                  <a:lnTo>
                    <a:pt x="372799" y="172963"/>
                  </a:lnTo>
                  <a:lnTo>
                    <a:pt x="365068" y="126571"/>
                  </a:lnTo>
                  <a:lnTo>
                    <a:pt x="359998" y="67740"/>
                  </a:lnTo>
                  <a:lnTo>
                    <a:pt x="358178" y="0"/>
                  </a:lnTo>
                  <a:lnTo>
                    <a:pt x="356356" y="67740"/>
                  </a:lnTo>
                  <a:lnTo>
                    <a:pt x="351283" y="126571"/>
                  </a:lnTo>
                  <a:lnTo>
                    <a:pt x="343548" y="172963"/>
                  </a:lnTo>
                  <a:lnTo>
                    <a:pt x="333742" y="203386"/>
                  </a:lnTo>
                  <a:lnTo>
                    <a:pt x="322452" y="214312"/>
                  </a:lnTo>
                  <a:lnTo>
                    <a:pt x="35725" y="214312"/>
                  </a:lnTo>
                  <a:lnTo>
                    <a:pt x="24436" y="225238"/>
                  </a:lnTo>
                  <a:lnTo>
                    <a:pt x="14629" y="255661"/>
                  </a:lnTo>
                  <a:lnTo>
                    <a:pt x="6894" y="302053"/>
                  </a:lnTo>
                  <a:lnTo>
                    <a:pt x="1821" y="360884"/>
                  </a:lnTo>
                  <a:lnTo>
                    <a:pt x="0" y="428625"/>
                  </a:lnTo>
                </a:path>
              </a:pathLst>
            </a:custGeom>
            <a:ln w="9525">
              <a:solidFill>
                <a:srgbClr val="497C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585774" y="3189565"/>
            <a:ext cx="226060" cy="4578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800" spc="15" dirty="0">
                <a:latin typeface="Arial"/>
                <a:cs typeface="Arial"/>
              </a:rPr>
              <a:t>3</a:t>
            </a:r>
            <a:endParaRPr sz="2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3529" y="1732894"/>
            <a:ext cx="8013065" cy="153924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277745">
              <a:lnSpc>
                <a:spcPct val="100000"/>
              </a:lnSpc>
              <a:spcBef>
                <a:spcPts val="675"/>
              </a:spcBef>
            </a:pPr>
            <a:r>
              <a:rPr sz="2800" b="1" dirty="0">
                <a:latin typeface="Times New Roman"/>
                <a:cs typeface="Times New Roman"/>
              </a:rPr>
              <a:t>4м</a:t>
            </a:r>
            <a:endParaRPr sz="28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580"/>
              </a:spcBef>
            </a:pPr>
            <a:r>
              <a:rPr sz="2800" b="1" spc="-5" dirty="0">
                <a:latin typeface="Times New Roman"/>
                <a:cs typeface="Times New Roman"/>
              </a:rPr>
              <a:t>4м=400см,</a:t>
            </a:r>
            <a:r>
              <a:rPr sz="2800" b="1" spc="-10" dirty="0">
                <a:latin typeface="Times New Roman"/>
                <a:cs typeface="Times New Roman"/>
              </a:rPr>
              <a:t> х-количество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отрезков</a:t>
            </a:r>
            <a:endParaRPr sz="2800">
              <a:latin typeface="Times New Roman"/>
              <a:cs typeface="Times New Roman"/>
            </a:endParaRPr>
          </a:p>
          <a:p>
            <a:pPr marL="63500">
              <a:lnSpc>
                <a:spcPct val="100000"/>
              </a:lnSpc>
              <a:spcBef>
                <a:spcPts val="620"/>
              </a:spcBef>
              <a:tabLst>
                <a:tab pos="4015740" algn="l"/>
                <a:tab pos="4652645" algn="l"/>
                <a:tab pos="5459730" algn="l"/>
              </a:tabLst>
            </a:pPr>
            <a:r>
              <a:rPr sz="2800" b="1" dirty="0">
                <a:latin typeface="Times New Roman"/>
                <a:cs typeface="Times New Roman"/>
              </a:rPr>
              <a:t>400:х</a:t>
            </a:r>
            <a:r>
              <a:rPr sz="2800" b="1" spc="210" dirty="0">
                <a:latin typeface="Times New Roman"/>
                <a:cs typeface="Times New Roman"/>
              </a:rPr>
              <a:t> </a:t>
            </a:r>
            <a:r>
              <a:rPr sz="4200" spc="172" baseline="-6944" dirty="0">
                <a:latin typeface="Arial"/>
                <a:cs typeface="Arial"/>
              </a:rPr>
              <a:t>≤</a:t>
            </a:r>
            <a:r>
              <a:rPr sz="4200" spc="225" baseline="-6944" dirty="0">
                <a:latin typeface="Arial"/>
                <a:cs typeface="Arial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60; 400:60</a:t>
            </a:r>
            <a:r>
              <a:rPr sz="2800" b="1" spc="85" dirty="0">
                <a:latin typeface="Times New Roman"/>
                <a:cs typeface="Times New Roman"/>
              </a:rPr>
              <a:t> </a:t>
            </a:r>
            <a:r>
              <a:rPr sz="4200" spc="172" baseline="-6944" dirty="0">
                <a:latin typeface="Arial"/>
                <a:cs typeface="Arial"/>
              </a:rPr>
              <a:t>≤</a:t>
            </a:r>
            <a:r>
              <a:rPr sz="4200" spc="412" baseline="-6944" dirty="0">
                <a:latin typeface="Arial"/>
                <a:cs typeface="Arial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х;	</a:t>
            </a:r>
            <a:r>
              <a:rPr sz="4200" spc="22" baseline="-19841" dirty="0">
                <a:latin typeface="Arial"/>
                <a:cs typeface="Arial"/>
              </a:rPr>
              <a:t>6</a:t>
            </a:r>
            <a:r>
              <a:rPr sz="4200" spc="-315" baseline="-19841" dirty="0">
                <a:latin typeface="Arial"/>
                <a:cs typeface="Arial"/>
              </a:rPr>
              <a:t> </a:t>
            </a:r>
            <a:r>
              <a:rPr sz="4200" u="heavy" spc="22" baseline="20833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2</a:t>
            </a:r>
            <a:r>
              <a:rPr sz="4200" spc="22" baseline="20833" dirty="0">
                <a:latin typeface="Arial"/>
                <a:cs typeface="Arial"/>
              </a:rPr>
              <a:t>	</a:t>
            </a:r>
            <a:r>
              <a:rPr sz="4275" spc="135" baseline="-6822" dirty="0">
                <a:latin typeface="Arial"/>
                <a:cs typeface="Arial"/>
              </a:rPr>
              <a:t>≤</a:t>
            </a:r>
            <a:r>
              <a:rPr sz="4275" spc="240" baseline="-6822" dirty="0">
                <a:latin typeface="Arial"/>
                <a:cs typeface="Arial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х;	х=7,</a:t>
            </a:r>
            <a:r>
              <a:rPr sz="2800" b="1" spc="-40" dirty="0">
                <a:latin typeface="Times New Roman"/>
                <a:cs typeface="Times New Roman"/>
              </a:rPr>
              <a:t> тогда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дуг-8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150937" y="3378390"/>
            <a:ext cx="14738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8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3950" y="3802446"/>
            <a:ext cx="8022590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FF0000"/>
                </a:solidFill>
                <a:latin typeface="Arial Black"/>
                <a:cs typeface="Arial Black"/>
              </a:rPr>
              <a:t>2. </a:t>
            </a:r>
            <a:r>
              <a:rPr sz="2000" dirty="0">
                <a:solidFill>
                  <a:srgbClr val="009900"/>
                </a:solidFill>
                <a:latin typeface="Arial Black"/>
                <a:cs typeface="Arial Black"/>
              </a:rPr>
              <a:t>Сколько </a:t>
            </a:r>
            <a:r>
              <a:rPr sz="2000" spc="-5" dirty="0">
                <a:solidFill>
                  <a:srgbClr val="009900"/>
                </a:solidFill>
                <a:latin typeface="Arial Black"/>
                <a:cs typeface="Arial Black"/>
              </a:rPr>
              <a:t>упаковок </a:t>
            </a:r>
            <a:r>
              <a:rPr sz="2000" dirty="0">
                <a:solidFill>
                  <a:srgbClr val="009900"/>
                </a:solidFill>
                <a:latin typeface="Arial Black"/>
                <a:cs typeface="Arial Black"/>
              </a:rPr>
              <a:t>плитки </a:t>
            </a:r>
            <a:r>
              <a:rPr sz="2000" dirty="0">
                <a:latin typeface="Arial Black"/>
                <a:cs typeface="Arial Black"/>
              </a:rPr>
              <a:t>нужно </a:t>
            </a:r>
            <a:r>
              <a:rPr sz="2000" dirty="0">
                <a:solidFill>
                  <a:srgbClr val="009900"/>
                </a:solidFill>
                <a:latin typeface="Arial Black"/>
                <a:cs typeface="Arial Black"/>
              </a:rPr>
              <a:t>купить </a:t>
            </a:r>
            <a:r>
              <a:rPr sz="2000" dirty="0">
                <a:latin typeface="Arial Black"/>
                <a:cs typeface="Arial Black"/>
              </a:rPr>
              <a:t>для </a:t>
            </a:r>
            <a:r>
              <a:rPr sz="2000" spc="-5" dirty="0">
                <a:latin typeface="Arial Black"/>
                <a:cs typeface="Arial Black"/>
              </a:rPr>
              <a:t>дорожек </a:t>
            </a:r>
            <a:r>
              <a:rPr sz="2000" spc="-655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между</a:t>
            </a:r>
            <a:r>
              <a:rPr sz="2000" spc="-10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грядками,</a:t>
            </a:r>
            <a:r>
              <a:rPr sz="2000" spc="-20" dirty="0">
                <a:latin typeface="Arial Black"/>
                <a:cs typeface="Arial Black"/>
              </a:rPr>
              <a:t> </a:t>
            </a:r>
            <a:r>
              <a:rPr sz="2000" dirty="0">
                <a:latin typeface="Arial Black"/>
                <a:cs typeface="Arial Black"/>
              </a:rPr>
              <a:t>если </a:t>
            </a:r>
            <a:r>
              <a:rPr sz="2000" spc="-5" dirty="0">
                <a:latin typeface="Arial Black"/>
                <a:cs typeface="Arial Black"/>
              </a:rPr>
              <a:t>она</a:t>
            </a:r>
            <a:r>
              <a:rPr sz="2000" spc="-10" dirty="0">
                <a:latin typeface="Arial Black"/>
                <a:cs typeface="Arial Black"/>
              </a:rPr>
              <a:t> </a:t>
            </a:r>
            <a:r>
              <a:rPr sz="2000" spc="-5" dirty="0">
                <a:latin typeface="Arial Black"/>
                <a:cs typeface="Arial Black"/>
              </a:rPr>
              <a:t>продается</a:t>
            </a:r>
            <a:r>
              <a:rPr sz="2000" spc="5" dirty="0">
                <a:latin typeface="Arial Black"/>
                <a:cs typeface="Arial Black"/>
              </a:rPr>
              <a:t> </a:t>
            </a:r>
            <a:r>
              <a:rPr sz="2000" dirty="0">
                <a:solidFill>
                  <a:srgbClr val="009900"/>
                </a:solidFill>
                <a:latin typeface="Arial Black"/>
                <a:cs typeface="Arial Black"/>
              </a:rPr>
              <a:t>в</a:t>
            </a:r>
            <a:r>
              <a:rPr sz="2000" spc="-5" dirty="0">
                <a:solidFill>
                  <a:srgbClr val="009900"/>
                </a:solidFill>
                <a:latin typeface="Arial Black"/>
                <a:cs typeface="Arial Black"/>
              </a:rPr>
              <a:t> упаковках</a:t>
            </a:r>
            <a:r>
              <a:rPr sz="2000" spc="15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000" dirty="0">
                <a:solidFill>
                  <a:srgbClr val="009900"/>
                </a:solidFill>
                <a:latin typeface="Arial Black"/>
                <a:cs typeface="Arial Black"/>
              </a:rPr>
              <a:t>по 6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3950" y="4336248"/>
            <a:ext cx="1324610" cy="8636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000" dirty="0">
                <a:solidFill>
                  <a:srgbClr val="009900"/>
                </a:solidFill>
                <a:latin typeface="Arial Black"/>
                <a:cs typeface="Arial Black"/>
              </a:rPr>
              <a:t>штук</a:t>
            </a:r>
            <a:r>
              <a:rPr sz="2000" dirty="0">
                <a:latin typeface="Arial Black"/>
                <a:cs typeface="Arial Black"/>
              </a:rPr>
              <a:t>?</a:t>
            </a:r>
            <a:endParaRPr sz="20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292866" y="595645"/>
            <a:ext cx="110045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Р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ш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ение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267833" y="4314287"/>
            <a:ext cx="5243830" cy="1342390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75"/>
              </a:spcBef>
            </a:pPr>
            <a:r>
              <a:rPr sz="2400" b="1" spc="-20" dirty="0">
                <a:latin typeface="Times New Roman"/>
                <a:cs typeface="Times New Roman"/>
              </a:rPr>
              <a:t>Грядок-3,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дорожек-2,</a:t>
            </a:r>
            <a:endParaRPr sz="2400">
              <a:latin typeface="Times New Roman"/>
              <a:cs typeface="Times New Roman"/>
            </a:endParaRPr>
          </a:p>
          <a:p>
            <a:pPr marL="38100" marR="30480" indent="-635">
              <a:lnSpc>
                <a:spcPct val="120000"/>
              </a:lnSpc>
            </a:pPr>
            <a:r>
              <a:rPr sz="2400" b="1" dirty="0">
                <a:latin typeface="Times New Roman"/>
                <a:cs typeface="Times New Roman"/>
              </a:rPr>
              <a:t>40∙400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=16000см</a:t>
            </a:r>
            <a:r>
              <a:rPr sz="2400" b="1" spc="-7" baseline="24305" dirty="0">
                <a:latin typeface="Times New Roman"/>
                <a:cs typeface="Times New Roman"/>
              </a:rPr>
              <a:t>2</a:t>
            </a:r>
            <a:r>
              <a:rPr sz="2400" b="1" spc="277" baseline="243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–</a:t>
            </a:r>
            <a:r>
              <a:rPr sz="2400" b="1" spc="-5" dirty="0">
                <a:latin typeface="Times New Roman"/>
                <a:cs typeface="Times New Roman"/>
              </a:rPr>
              <a:t> площадь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дорожки,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20∙20</a:t>
            </a:r>
            <a:r>
              <a:rPr sz="2400" b="1" spc="-5" dirty="0">
                <a:latin typeface="Times New Roman"/>
                <a:cs typeface="Times New Roman"/>
              </a:rPr>
              <a:t> =400см</a:t>
            </a:r>
            <a:r>
              <a:rPr sz="2400" b="1" spc="-7" baseline="24305" dirty="0">
                <a:latin typeface="Times New Roman"/>
                <a:cs typeface="Times New Roman"/>
              </a:rPr>
              <a:t>2 </a:t>
            </a:r>
            <a:r>
              <a:rPr sz="2400" b="1" dirty="0">
                <a:latin typeface="Times New Roman"/>
                <a:cs typeface="Times New Roman"/>
              </a:rPr>
              <a:t>-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площадь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плитки,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293658" y="5202250"/>
            <a:ext cx="1913255" cy="939800"/>
            <a:chOff x="293658" y="5202250"/>
            <a:chExt cx="1913255" cy="939800"/>
          </a:xfrm>
        </p:grpSpPr>
        <p:sp>
          <p:nvSpPr>
            <p:cNvPr id="18" name="object 18"/>
            <p:cNvSpPr/>
            <p:nvPr/>
          </p:nvSpPr>
          <p:spPr>
            <a:xfrm>
              <a:off x="357162" y="5214950"/>
              <a:ext cx="1786255" cy="915035"/>
            </a:xfrm>
            <a:custGeom>
              <a:avLst/>
              <a:gdLst/>
              <a:ahLst/>
              <a:cxnLst/>
              <a:rect l="l" t="t" r="r" b="b"/>
              <a:pathLst>
                <a:path w="1786255" h="915035">
                  <a:moveTo>
                    <a:pt x="1785950" y="708037"/>
                  </a:moveTo>
                  <a:lnTo>
                    <a:pt x="0" y="708037"/>
                  </a:lnTo>
                  <a:lnTo>
                    <a:pt x="0" y="914412"/>
                  </a:lnTo>
                  <a:lnTo>
                    <a:pt x="1785950" y="914412"/>
                  </a:lnTo>
                  <a:lnTo>
                    <a:pt x="1785950" y="708037"/>
                  </a:lnTo>
                  <a:close/>
                </a:path>
                <a:path w="1786255" h="915035">
                  <a:moveTo>
                    <a:pt x="1785950" y="350850"/>
                  </a:moveTo>
                  <a:lnTo>
                    <a:pt x="0" y="350850"/>
                  </a:lnTo>
                  <a:lnTo>
                    <a:pt x="0" y="579450"/>
                  </a:lnTo>
                  <a:lnTo>
                    <a:pt x="1785950" y="579450"/>
                  </a:lnTo>
                  <a:lnTo>
                    <a:pt x="1785950" y="350850"/>
                  </a:lnTo>
                  <a:close/>
                </a:path>
                <a:path w="1786255" h="915035">
                  <a:moveTo>
                    <a:pt x="1785950" y="0"/>
                  </a:moveTo>
                  <a:lnTo>
                    <a:pt x="0" y="0"/>
                  </a:lnTo>
                  <a:lnTo>
                    <a:pt x="0" y="222262"/>
                  </a:lnTo>
                  <a:lnTo>
                    <a:pt x="1785950" y="222262"/>
                  </a:lnTo>
                  <a:lnTo>
                    <a:pt x="1785950" y="0"/>
                  </a:lnTo>
                  <a:close/>
                </a:path>
              </a:pathLst>
            </a:custGeom>
            <a:solidFill>
              <a:srgbClr val="FFFF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57162" y="5214950"/>
              <a:ext cx="1786255" cy="914400"/>
            </a:xfrm>
            <a:custGeom>
              <a:avLst/>
              <a:gdLst/>
              <a:ahLst/>
              <a:cxnLst/>
              <a:rect l="l" t="t" r="r" b="b"/>
              <a:pathLst>
                <a:path w="1786255" h="914400">
                  <a:moveTo>
                    <a:pt x="0" y="0"/>
                  </a:moveTo>
                  <a:lnTo>
                    <a:pt x="1785950" y="0"/>
                  </a:lnTo>
                  <a:lnTo>
                    <a:pt x="1785950" y="914400"/>
                  </a:lnTo>
                  <a:lnTo>
                    <a:pt x="0" y="914400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37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57158" y="5500701"/>
              <a:ext cx="1786255" cy="1905"/>
            </a:xfrm>
            <a:custGeom>
              <a:avLst/>
              <a:gdLst/>
              <a:ahLst/>
              <a:cxnLst/>
              <a:rect l="l" t="t" r="r" b="b"/>
              <a:pathLst>
                <a:path w="1786255" h="1904">
                  <a:moveTo>
                    <a:pt x="0" y="0"/>
                  </a:moveTo>
                  <a:lnTo>
                    <a:pt x="1785950" y="1587"/>
                  </a:lnTo>
                </a:path>
              </a:pathLst>
            </a:custGeom>
            <a:ln w="127000">
              <a:solidFill>
                <a:srgbClr val="497C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57158" y="5857891"/>
              <a:ext cx="1786255" cy="1905"/>
            </a:xfrm>
            <a:custGeom>
              <a:avLst/>
              <a:gdLst/>
              <a:ahLst/>
              <a:cxnLst/>
              <a:rect l="l" t="t" r="r" b="b"/>
              <a:pathLst>
                <a:path w="1786255" h="1904">
                  <a:moveTo>
                    <a:pt x="0" y="0"/>
                  </a:moveTo>
                  <a:lnTo>
                    <a:pt x="1785950" y="1587"/>
                  </a:lnTo>
                </a:path>
              </a:pathLst>
            </a:custGeom>
            <a:ln w="127000">
              <a:solidFill>
                <a:srgbClr val="497C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7253750" y="5475392"/>
            <a:ext cx="149225" cy="292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750" u="sng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2</a:t>
            </a:r>
            <a:endParaRPr sz="175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267885" y="5705448"/>
            <a:ext cx="6370955" cy="105346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38100" marR="30480">
              <a:lnSpc>
                <a:spcPts val="2870"/>
              </a:lnSpc>
              <a:spcBef>
                <a:spcPts val="200"/>
              </a:spcBef>
            </a:pPr>
            <a:r>
              <a:rPr sz="2400" b="1" dirty="0">
                <a:latin typeface="Times New Roman"/>
                <a:cs typeface="Times New Roman"/>
              </a:rPr>
              <a:t>16000:400 =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40 ш</a:t>
            </a:r>
            <a:r>
              <a:rPr sz="2400" b="1" spc="-185" dirty="0">
                <a:latin typeface="Times New Roman"/>
                <a:cs typeface="Times New Roman"/>
              </a:rPr>
              <a:t>т</a:t>
            </a:r>
            <a:r>
              <a:rPr sz="2400" b="1" dirty="0">
                <a:latin typeface="Times New Roman"/>
                <a:cs typeface="Times New Roman"/>
              </a:rPr>
              <a:t>. </a:t>
            </a:r>
            <a:r>
              <a:rPr sz="2400" b="1" spc="-5" dirty="0">
                <a:latin typeface="Times New Roman"/>
                <a:cs typeface="Times New Roman"/>
              </a:rPr>
              <a:t>пли</a:t>
            </a:r>
            <a:r>
              <a:rPr sz="2400" b="1" spc="-40" dirty="0">
                <a:latin typeface="Times New Roman"/>
                <a:cs typeface="Times New Roman"/>
              </a:rPr>
              <a:t>т</a:t>
            </a:r>
            <a:r>
              <a:rPr sz="2400" b="1" dirty="0">
                <a:latin typeface="Times New Roman"/>
                <a:cs typeface="Times New Roman"/>
              </a:rPr>
              <a:t>о</a:t>
            </a:r>
            <a:r>
              <a:rPr sz="2400" b="1" spc="-5" dirty="0">
                <a:latin typeface="Times New Roman"/>
                <a:cs typeface="Times New Roman"/>
              </a:rPr>
              <a:t>к</a:t>
            </a:r>
            <a:r>
              <a:rPr sz="2400" b="1" dirty="0">
                <a:latin typeface="Times New Roman"/>
                <a:cs typeface="Times New Roman"/>
              </a:rPr>
              <a:t>,</a:t>
            </a:r>
            <a:r>
              <a:rPr sz="2400" b="1" spc="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40 :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6 = </a:t>
            </a:r>
            <a:r>
              <a:rPr sz="2400" b="1" spc="-265" dirty="0">
                <a:latin typeface="Times New Roman"/>
                <a:cs typeface="Times New Roman"/>
              </a:rPr>
              <a:t> </a:t>
            </a:r>
            <a:r>
              <a:rPr sz="2625" spc="-7" baseline="38095" dirty="0">
                <a:latin typeface="Arial"/>
                <a:cs typeface="Arial"/>
              </a:rPr>
              <a:t>6</a:t>
            </a:r>
            <a:r>
              <a:rPr sz="2625" spc="-232" baseline="38095" dirty="0">
                <a:latin typeface="Arial"/>
                <a:cs typeface="Arial"/>
              </a:rPr>
              <a:t> </a:t>
            </a:r>
            <a:r>
              <a:rPr sz="1750" spc="-5" dirty="0">
                <a:latin typeface="Arial"/>
                <a:cs typeface="Arial"/>
              </a:rPr>
              <a:t>3</a:t>
            </a:r>
            <a:r>
              <a:rPr sz="1750" dirty="0">
                <a:latin typeface="Arial"/>
                <a:cs typeface="Arial"/>
              </a:rPr>
              <a:t> </a:t>
            </a:r>
            <a:r>
              <a:rPr sz="1750" spc="15" dirty="0">
                <a:latin typeface="Arial"/>
                <a:cs typeface="Arial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, </a:t>
            </a:r>
            <a:r>
              <a:rPr sz="2400" b="1" spc="-5" dirty="0">
                <a:latin typeface="Times New Roman"/>
                <a:cs typeface="Times New Roman"/>
              </a:rPr>
              <a:t>зн</a:t>
            </a:r>
            <a:r>
              <a:rPr sz="2400" b="1" spc="-100" dirty="0">
                <a:latin typeface="Times New Roman"/>
                <a:cs typeface="Times New Roman"/>
              </a:rPr>
              <a:t>а</a:t>
            </a:r>
            <a:r>
              <a:rPr sz="2400" b="1" dirty="0">
                <a:latin typeface="Times New Roman"/>
                <a:cs typeface="Times New Roman"/>
              </a:rPr>
              <a:t>ч</a:t>
            </a:r>
            <a:r>
              <a:rPr sz="2400" b="1" spc="-5" dirty="0">
                <a:latin typeface="Times New Roman"/>
                <a:cs typeface="Times New Roman"/>
              </a:rPr>
              <a:t>и</a:t>
            </a:r>
            <a:r>
              <a:rPr sz="2400" b="1" dirty="0">
                <a:latin typeface="Times New Roman"/>
                <a:cs typeface="Times New Roman"/>
              </a:rPr>
              <a:t>т  </a:t>
            </a:r>
            <a:r>
              <a:rPr sz="2400" b="1" spc="-15" dirty="0">
                <a:latin typeface="Times New Roman"/>
                <a:cs typeface="Times New Roman"/>
              </a:rPr>
              <a:t>упаковок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-7</a:t>
            </a:r>
            <a:r>
              <a:rPr sz="2400" b="1" spc="-5" dirty="0">
                <a:latin typeface="Times New Roman"/>
                <a:cs typeface="Times New Roman"/>
              </a:rPr>
              <a:t> для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одной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дорожки,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7∙2=14</a:t>
            </a:r>
            <a:endParaRPr sz="2400">
              <a:latin typeface="Times New Roman"/>
              <a:cs typeface="Times New Roman"/>
            </a:endParaRPr>
          </a:p>
          <a:p>
            <a:pPr marL="4395470">
              <a:lnSpc>
                <a:spcPts val="2250"/>
              </a:lnSpc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14</a:t>
            </a:r>
            <a:endParaRPr sz="2800">
              <a:latin typeface="Times New Roman"/>
              <a:cs typeface="Times New Roman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066775" y="1138215"/>
            <a:ext cx="3416935" cy="186055"/>
            <a:chOff x="1066775" y="1138215"/>
            <a:chExt cx="3416935" cy="186055"/>
          </a:xfrm>
        </p:grpSpPr>
        <p:pic>
          <p:nvPicPr>
            <p:cNvPr id="25" name="object 2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09717" y="1138215"/>
              <a:ext cx="201612" cy="18575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52659" y="1138217"/>
              <a:ext cx="201612" cy="18575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281484" y="1138218"/>
              <a:ext cx="201612" cy="185750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95601" y="1138218"/>
              <a:ext cx="201612" cy="185750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38543" y="1138219"/>
              <a:ext cx="201612" cy="18575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6775" y="1138219"/>
              <a:ext cx="201612" cy="185750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8834119" y="6528625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27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17226"/>
            <a:ext cx="8748395" cy="3833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300" marR="106680" indent="-10223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0000"/>
                </a:solidFill>
                <a:latin typeface="Arial Black"/>
                <a:cs typeface="Arial Black"/>
              </a:rPr>
              <a:t>3.</a:t>
            </a:r>
            <a:r>
              <a:rPr sz="2400" spc="-5" dirty="0">
                <a:latin typeface="Arial Black"/>
                <a:cs typeface="Arial Black"/>
              </a:rPr>
              <a:t>Найдите</a:t>
            </a:r>
            <a:r>
              <a:rPr sz="2400" spc="15" dirty="0"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ширину</a:t>
            </a:r>
            <a:r>
              <a:rPr sz="240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теплицы.</a:t>
            </a:r>
            <a:r>
              <a:rPr sz="2400" dirty="0"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Ответ</a:t>
            </a:r>
            <a:r>
              <a:rPr sz="2400" spc="5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дайте</a:t>
            </a:r>
            <a:r>
              <a:rPr sz="2400" spc="20" dirty="0">
                <a:latin typeface="Arial Black"/>
                <a:cs typeface="Arial Black"/>
              </a:rPr>
              <a:t> </a:t>
            </a:r>
            <a:r>
              <a:rPr sz="2400" dirty="0">
                <a:latin typeface="Arial Black"/>
                <a:cs typeface="Arial Black"/>
              </a:rPr>
              <a:t>в</a:t>
            </a:r>
            <a:r>
              <a:rPr sz="2400" spc="-15" dirty="0"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метрах </a:t>
            </a:r>
            <a:r>
              <a:rPr sz="2400" spc="-785" dirty="0">
                <a:latin typeface="Arial Black"/>
                <a:cs typeface="Arial Black"/>
              </a:rPr>
              <a:t> </a:t>
            </a:r>
            <a:r>
              <a:rPr sz="2400" dirty="0">
                <a:solidFill>
                  <a:srgbClr val="009900"/>
                </a:solidFill>
                <a:latin typeface="Arial Black"/>
                <a:cs typeface="Arial Black"/>
              </a:rPr>
              <a:t>с</a:t>
            </a:r>
            <a:r>
              <a:rPr sz="2400" spc="-1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точностью</a:t>
            </a:r>
            <a:r>
              <a:rPr sz="240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до</a:t>
            </a:r>
            <a:r>
              <a:rPr sz="2400" spc="1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десятых</a:t>
            </a:r>
            <a:r>
              <a:rPr sz="2400" spc="-5" dirty="0">
                <a:latin typeface="Arial Black"/>
                <a:cs typeface="Arial Black"/>
              </a:rPr>
              <a:t>.</a:t>
            </a:r>
            <a:endParaRPr sz="2400">
              <a:latin typeface="Arial Black"/>
              <a:cs typeface="Arial Black"/>
            </a:endParaRPr>
          </a:p>
          <a:p>
            <a:pPr marL="226695">
              <a:lnSpc>
                <a:spcPts val="1900"/>
              </a:lnSpc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endParaRPr sz="2400">
              <a:latin typeface="Times New Roman"/>
              <a:cs typeface="Times New Roman"/>
            </a:endParaRPr>
          </a:p>
          <a:p>
            <a:pPr marL="226695">
              <a:lnSpc>
                <a:spcPts val="2260"/>
              </a:lnSpc>
            </a:pPr>
            <a:r>
              <a:rPr sz="2400" b="1" dirty="0">
                <a:latin typeface="Times New Roman"/>
                <a:cs typeface="Times New Roman"/>
              </a:rPr>
              <a:t>Надо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найти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диаметр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полуокружности</a:t>
            </a:r>
            <a:r>
              <a:rPr sz="2400" b="1" spc="3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-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D</a:t>
            </a:r>
            <a:r>
              <a:rPr sz="2400" b="1" spc="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10" dirty="0">
                <a:latin typeface="Times New Roman"/>
                <a:cs typeface="Times New Roman"/>
              </a:rPr>
              <a:t> АD,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радиус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R=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45" dirty="0">
                <a:latin typeface="Times New Roman"/>
                <a:cs typeface="Times New Roman"/>
              </a:rPr>
              <a:t>АО,</a:t>
            </a:r>
            <a:endParaRPr sz="2400">
              <a:latin typeface="Times New Roman"/>
              <a:cs typeface="Times New Roman"/>
            </a:endParaRPr>
          </a:p>
          <a:p>
            <a:pPr marL="569595" marR="403860">
              <a:lnSpc>
                <a:spcPct val="81800"/>
              </a:lnSpc>
              <a:spcBef>
                <a:spcPts val="225"/>
              </a:spcBef>
            </a:pPr>
            <a:r>
              <a:rPr sz="2400" b="1" spc="-45" dirty="0">
                <a:latin typeface="Times New Roman"/>
                <a:cs typeface="Times New Roman"/>
              </a:rPr>
              <a:t>где </a:t>
            </a:r>
            <a:r>
              <a:rPr sz="2400" b="1" i="1" spc="-5" dirty="0">
                <a:latin typeface="Monotype Corsiva"/>
                <a:cs typeface="Monotype Corsiva"/>
              </a:rPr>
              <a:t>П </a:t>
            </a:r>
            <a:r>
              <a:rPr sz="2400" b="1" dirty="0">
                <a:latin typeface="Times New Roman"/>
                <a:cs typeface="Times New Roman"/>
              </a:rPr>
              <a:t>≈ 3,14, </a:t>
            </a:r>
            <a:r>
              <a:rPr sz="20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дуги теплицы - в </a:t>
            </a:r>
            <a:r>
              <a:rPr sz="20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форме полуокружностей </a:t>
            </a:r>
            <a:r>
              <a:rPr sz="2000" spc="-655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0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длиной</a:t>
            </a:r>
            <a:r>
              <a:rPr sz="2000" u="heavy" spc="-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 </a:t>
            </a:r>
            <a:r>
              <a:rPr sz="20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5м</a:t>
            </a:r>
            <a:endParaRPr sz="2000">
              <a:latin typeface="Arial Black"/>
              <a:cs typeface="Arial Black"/>
            </a:endParaRPr>
          </a:p>
          <a:p>
            <a:pPr marL="226695">
              <a:lnSpc>
                <a:spcPts val="2850"/>
              </a:lnSpc>
              <a:tabLst>
                <a:tab pos="530479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длина</a:t>
            </a:r>
            <a:r>
              <a:rPr sz="2400" b="1" spc="4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окружности</a:t>
            </a:r>
            <a:r>
              <a:rPr sz="2400" b="1" spc="4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С=</a:t>
            </a:r>
            <a:r>
              <a:rPr sz="2400" b="1" i="1" spc="-5" dirty="0">
                <a:solidFill>
                  <a:srgbClr val="006EC0"/>
                </a:solidFill>
                <a:latin typeface="Monotype Corsiva"/>
                <a:cs typeface="Monotype Corsiva"/>
              </a:rPr>
              <a:t>П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D</a:t>
            </a:r>
            <a:r>
              <a:rPr sz="2400" b="1" spc="-5" dirty="0">
                <a:latin typeface="Times New Roman"/>
                <a:cs typeface="Times New Roman"/>
              </a:rPr>
              <a:t>=5∙2=10м,	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D</a:t>
            </a:r>
            <a:r>
              <a:rPr sz="24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10:3,14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≈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3,18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≈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3,2м</a:t>
            </a:r>
            <a:endParaRPr sz="2400">
              <a:latin typeface="Times New Roman"/>
              <a:cs typeface="Times New Roman"/>
            </a:endParaRPr>
          </a:p>
          <a:p>
            <a:pPr marL="297815" marR="417195" indent="4714875">
              <a:lnSpc>
                <a:spcPct val="99500"/>
              </a:lnSpc>
              <a:spcBef>
                <a:spcPts val="740"/>
              </a:spcBef>
              <a:tabLst>
                <a:tab pos="1125855" algn="l"/>
              </a:tabLst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3,2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 Black"/>
                <a:cs typeface="Arial Black"/>
              </a:rPr>
              <a:t>4.</a:t>
            </a:r>
            <a:r>
              <a:rPr sz="2400" spc="-5" dirty="0">
                <a:latin typeface="Arial Black"/>
                <a:cs typeface="Arial Black"/>
              </a:rPr>
              <a:t>Найдите</a:t>
            </a:r>
            <a:r>
              <a:rPr sz="2400" spc="15" dirty="0"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ширину центральной</a:t>
            </a:r>
            <a:r>
              <a:rPr sz="2400" spc="1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грядки</a:t>
            </a:r>
            <a:r>
              <a:rPr sz="2400" spc="-5" dirty="0">
                <a:latin typeface="Arial Black"/>
                <a:cs typeface="Arial Black"/>
              </a:rPr>
              <a:t>,</a:t>
            </a:r>
            <a:r>
              <a:rPr sz="2400" dirty="0"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если </a:t>
            </a:r>
            <a:r>
              <a:rPr sz="2400" dirty="0"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она	</a:t>
            </a:r>
            <a:r>
              <a:rPr sz="2400" dirty="0">
                <a:solidFill>
                  <a:srgbClr val="009900"/>
                </a:solidFill>
                <a:latin typeface="Arial Black"/>
                <a:cs typeface="Arial Black"/>
              </a:rPr>
              <a:t>в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два раза больше ширины узкой грядки</a:t>
            </a:r>
            <a:r>
              <a:rPr sz="2400" spc="-5" dirty="0">
                <a:latin typeface="Arial Black"/>
                <a:cs typeface="Arial Black"/>
              </a:rPr>
              <a:t>. </a:t>
            </a:r>
            <a:r>
              <a:rPr sz="2400" spc="-790" dirty="0"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Ответ</a:t>
            </a:r>
            <a:r>
              <a:rPr sz="240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дайте</a:t>
            </a:r>
            <a:r>
              <a:rPr sz="2400" spc="5" dirty="0">
                <a:latin typeface="Arial Black"/>
                <a:cs typeface="Arial Black"/>
              </a:rPr>
              <a:t> </a:t>
            </a:r>
            <a:r>
              <a:rPr sz="2400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в </a:t>
            </a:r>
            <a:r>
              <a:rPr sz="2400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Arial Black"/>
                <a:cs typeface="Arial Black"/>
              </a:rPr>
              <a:t>см</a:t>
            </a:r>
            <a:r>
              <a:rPr sz="2400" spc="-15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dirty="0">
                <a:solidFill>
                  <a:srgbClr val="009900"/>
                </a:solidFill>
                <a:latin typeface="Arial Black"/>
                <a:cs typeface="Arial Black"/>
              </a:rPr>
              <a:t>с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 точностью</a:t>
            </a:r>
            <a:r>
              <a:rPr sz="2400" spc="1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до десятков</a:t>
            </a:r>
            <a:r>
              <a:rPr sz="2400" spc="-5" dirty="0">
                <a:latin typeface="Arial Black"/>
                <a:cs typeface="Arial Black"/>
              </a:rPr>
              <a:t>.</a:t>
            </a:r>
            <a:endParaRPr sz="2400">
              <a:latin typeface="Arial Black"/>
              <a:cs typeface="Arial Black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500693" y="4429131"/>
            <a:ext cx="3221990" cy="2009775"/>
            <a:chOff x="5500693" y="4429131"/>
            <a:chExt cx="3221990" cy="200977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00693" y="4429131"/>
              <a:ext cx="3221844" cy="2009743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5643570" y="6143643"/>
              <a:ext cx="1929130" cy="71755"/>
            </a:xfrm>
            <a:custGeom>
              <a:avLst/>
              <a:gdLst/>
              <a:ahLst/>
              <a:cxnLst/>
              <a:rect l="l" t="t" r="r" b="b"/>
              <a:pathLst>
                <a:path w="1929129" h="71754">
                  <a:moveTo>
                    <a:pt x="0" y="0"/>
                  </a:moveTo>
                  <a:lnTo>
                    <a:pt x="1928825" y="71437"/>
                  </a:lnTo>
                </a:path>
              </a:pathLst>
            </a:custGeom>
            <a:ln w="57150">
              <a:solidFill>
                <a:srgbClr val="00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267948" y="3125480"/>
            <a:ext cx="2466340" cy="4751070"/>
            <a:chOff x="267948" y="3125480"/>
            <a:chExt cx="2466340" cy="4751070"/>
          </a:xfrm>
        </p:grpSpPr>
        <p:sp>
          <p:nvSpPr>
            <p:cNvPr id="7" name="object 7"/>
            <p:cNvSpPr/>
            <p:nvPr/>
          </p:nvSpPr>
          <p:spPr>
            <a:xfrm>
              <a:off x="428574" y="4357700"/>
              <a:ext cx="1357630" cy="2286635"/>
            </a:xfrm>
            <a:custGeom>
              <a:avLst/>
              <a:gdLst/>
              <a:ahLst/>
              <a:cxnLst/>
              <a:rect l="l" t="t" r="r" b="b"/>
              <a:pathLst>
                <a:path w="1357630" h="2286634">
                  <a:moveTo>
                    <a:pt x="268300" y="0"/>
                  </a:moveTo>
                  <a:lnTo>
                    <a:pt x="0" y="0"/>
                  </a:lnTo>
                  <a:lnTo>
                    <a:pt x="0" y="2286012"/>
                  </a:lnTo>
                  <a:lnTo>
                    <a:pt x="268300" y="2286012"/>
                  </a:lnTo>
                  <a:lnTo>
                    <a:pt x="268300" y="0"/>
                  </a:lnTo>
                  <a:close/>
                </a:path>
                <a:path w="1357630" h="2286634">
                  <a:moveTo>
                    <a:pt x="982687" y="0"/>
                  </a:moveTo>
                  <a:lnTo>
                    <a:pt x="447687" y="0"/>
                  </a:lnTo>
                  <a:lnTo>
                    <a:pt x="447687" y="2286012"/>
                  </a:lnTo>
                  <a:lnTo>
                    <a:pt x="982687" y="2286012"/>
                  </a:lnTo>
                  <a:lnTo>
                    <a:pt x="982687" y="0"/>
                  </a:lnTo>
                  <a:close/>
                </a:path>
                <a:path w="1357630" h="2286634">
                  <a:moveTo>
                    <a:pt x="1357337" y="0"/>
                  </a:moveTo>
                  <a:lnTo>
                    <a:pt x="1162075" y="0"/>
                  </a:lnTo>
                  <a:lnTo>
                    <a:pt x="1162075" y="2286012"/>
                  </a:lnTo>
                  <a:lnTo>
                    <a:pt x="1357337" y="2286012"/>
                  </a:lnTo>
                  <a:lnTo>
                    <a:pt x="1357337" y="0"/>
                  </a:lnTo>
                  <a:close/>
                </a:path>
              </a:pathLst>
            </a:custGeom>
            <a:solidFill>
              <a:srgbClr val="FFFF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28586" y="4357700"/>
              <a:ext cx="1357630" cy="2286635"/>
            </a:xfrm>
            <a:custGeom>
              <a:avLst/>
              <a:gdLst/>
              <a:ahLst/>
              <a:cxnLst/>
              <a:rect l="l" t="t" r="r" b="b"/>
              <a:pathLst>
                <a:path w="1357630" h="2286634">
                  <a:moveTo>
                    <a:pt x="1357325" y="2286012"/>
                  </a:moveTo>
                  <a:lnTo>
                    <a:pt x="0" y="2286012"/>
                  </a:lnTo>
                  <a:lnTo>
                    <a:pt x="0" y="0"/>
                  </a:lnTo>
                  <a:lnTo>
                    <a:pt x="1357325" y="0"/>
                  </a:lnTo>
                  <a:lnTo>
                    <a:pt x="1357325" y="2286012"/>
                  </a:lnTo>
                  <a:close/>
                </a:path>
              </a:pathLst>
            </a:custGeom>
            <a:ln w="25400">
              <a:solidFill>
                <a:srgbClr val="37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00165" y="4357697"/>
              <a:ext cx="1905" cy="2286635"/>
            </a:xfrm>
            <a:custGeom>
              <a:avLst/>
              <a:gdLst/>
              <a:ahLst/>
              <a:cxnLst/>
              <a:rect l="l" t="t" r="r" b="b"/>
              <a:pathLst>
                <a:path w="1905" h="2286634">
                  <a:moveTo>
                    <a:pt x="-88106" y="1143006"/>
                  </a:moveTo>
                  <a:lnTo>
                    <a:pt x="89693" y="1143006"/>
                  </a:lnTo>
                </a:path>
              </a:pathLst>
            </a:custGeom>
            <a:ln w="2463812">
              <a:solidFill>
                <a:srgbClr val="497C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64459" y="3879979"/>
            <a:ext cx="13239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07202" y="3879979"/>
            <a:ext cx="6026785" cy="15316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7355" marR="5080" indent="-3429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Ширина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центральной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грядки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СВ </a:t>
            </a:r>
            <a:r>
              <a:rPr sz="2400" b="1" spc="-60" dirty="0">
                <a:latin typeface="Times New Roman"/>
                <a:cs typeface="Times New Roman"/>
              </a:rPr>
              <a:t>=2у,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КН=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55" dirty="0">
                <a:latin typeface="Times New Roman"/>
                <a:cs typeface="Times New Roman"/>
              </a:rPr>
              <a:t>МА=у,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МН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=3,2м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665"/>
              </a:lnSpc>
            </a:pPr>
            <a:r>
              <a:rPr sz="2600" b="1" dirty="0">
                <a:latin typeface="Times New Roman"/>
                <a:cs typeface="Times New Roman"/>
              </a:rPr>
              <a:t>СВ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=(3,2∙100</a:t>
            </a:r>
            <a:r>
              <a:rPr sz="2600" b="1" spc="-3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–</a:t>
            </a:r>
            <a:r>
              <a:rPr sz="2600" b="1" spc="-2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2∙40):2=</a:t>
            </a:r>
            <a:endParaRPr sz="2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sz="2600" b="1" dirty="0">
                <a:latin typeface="Times New Roman"/>
                <a:cs typeface="Times New Roman"/>
              </a:rPr>
              <a:t>240:2=120см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09524" y="4424375"/>
            <a:ext cx="982980" cy="2116455"/>
          </a:xfrm>
          <a:custGeom>
            <a:avLst/>
            <a:gdLst/>
            <a:ahLst/>
            <a:cxnLst/>
            <a:rect l="l" t="t" r="r" b="b"/>
            <a:pathLst>
              <a:path w="982980" h="2116454">
                <a:moveTo>
                  <a:pt x="0" y="1857387"/>
                </a:moveTo>
                <a:lnTo>
                  <a:pt x="257759" y="1857387"/>
                </a:lnTo>
                <a:lnTo>
                  <a:pt x="257759" y="2116150"/>
                </a:lnTo>
                <a:lnTo>
                  <a:pt x="0" y="2116150"/>
                </a:lnTo>
                <a:lnTo>
                  <a:pt x="0" y="1857387"/>
                </a:lnTo>
                <a:close/>
              </a:path>
              <a:path w="982980" h="2116454">
                <a:moveTo>
                  <a:pt x="642937" y="0"/>
                </a:moveTo>
                <a:lnTo>
                  <a:pt x="982662" y="0"/>
                </a:lnTo>
                <a:lnTo>
                  <a:pt x="982662" y="260350"/>
                </a:lnTo>
                <a:lnTo>
                  <a:pt x="642937" y="260350"/>
                </a:lnTo>
                <a:lnTo>
                  <a:pt x="642937" y="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579144" y="6653671"/>
            <a:ext cx="254000" cy="160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45000"/>
              </a:lnSpc>
            </a:pPr>
            <a:r>
              <a:rPr sz="1800" dirty="0">
                <a:latin typeface="Arial"/>
                <a:cs typeface="Arial"/>
              </a:rPr>
              <a:t>К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566837" y="6604000"/>
            <a:ext cx="200025" cy="254000"/>
          </a:xfrm>
          <a:custGeom>
            <a:avLst/>
            <a:gdLst/>
            <a:ahLst/>
            <a:cxnLst/>
            <a:rect l="l" t="t" r="r" b="b"/>
            <a:pathLst>
              <a:path w="200025" h="254000">
                <a:moveTo>
                  <a:pt x="0" y="0"/>
                </a:moveTo>
                <a:lnTo>
                  <a:pt x="200024" y="0"/>
                </a:lnTo>
                <a:lnTo>
                  <a:pt x="200024" y="254000"/>
                </a:lnTo>
              </a:path>
              <a:path w="200025" h="254000">
                <a:moveTo>
                  <a:pt x="0" y="254000"/>
                </a:moveTo>
                <a:lnTo>
                  <a:pt x="0" y="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876418" y="4458127"/>
            <a:ext cx="607060" cy="191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50000"/>
              </a:lnSpc>
            </a:pPr>
            <a:r>
              <a:rPr sz="1800" spc="-60" dirty="0">
                <a:latin typeface="Arial"/>
                <a:cs typeface="Arial"/>
              </a:rPr>
              <a:t>В</a:t>
            </a:r>
            <a:r>
              <a:rPr sz="1800" dirty="0">
                <a:latin typeface="Arial"/>
                <a:cs typeface="Arial"/>
              </a:rPr>
              <a:t>С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209649" y="4424375"/>
            <a:ext cx="238125" cy="278130"/>
          </a:xfrm>
          <a:custGeom>
            <a:avLst/>
            <a:gdLst/>
            <a:ahLst/>
            <a:cxnLst/>
            <a:rect l="l" t="t" r="r" b="b"/>
            <a:pathLst>
              <a:path w="238125" h="278129">
                <a:moveTo>
                  <a:pt x="0" y="0"/>
                </a:moveTo>
                <a:lnTo>
                  <a:pt x="238125" y="0"/>
                </a:lnTo>
                <a:lnTo>
                  <a:pt x="238125" y="277812"/>
                </a:lnTo>
                <a:lnTo>
                  <a:pt x="0" y="277812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221870" y="6302783"/>
            <a:ext cx="482600" cy="269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55000"/>
              </a:lnSpc>
            </a:pPr>
            <a:r>
              <a:rPr sz="1800" spc="-5" dirty="0">
                <a:latin typeface="Arial"/>
                <a:cs typeface="Arial"/>
              </a:rPr>
              <a:t>М</a:t>
            </a:r>
            <a:r>
              <a:rPr sz="2700" baseline="-16975" dirty="0">
                <a:latin typeface="Arial"/>
                <a:cs typeface="Arial"/>
              </a:rPr>
              <a:t>А</a:t>
            </a:r>
            <a:endParaRPr sz="2700" baseline="-16975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64897" y="6315533"/>
            <a:ext cx="254000" cy="191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50000"/>
              </a:lnSpc>
            </a:pPr>
            <a:r>
              <a:rPr sz="1800" dirty="0">
                <a:latin typeface="Arial"/>
                <a:cs typeface="Arial"/>
              </a:rPr>
              <a:t>Н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419074" y="4268797"/>
            <a:ext cx="457200" cy="2464435"/>
            <a:chOff x="419074" y="4268797"/>
            <a:chExt cx="457200" cy="2464435"/>
          </a:xfrm>
        </p:grpSpPr>
        <p:sp>
          <p:nvSpPr>
            <p:cNvPr id="20" name="object 20"/>
            <p:cNvSpPr/>
            <p:nvPr/>
          </p:nvSpPr>
          <p:spPr>
            <a:xfrm>
              <a:off x="423837" y="6353200"/>
              <a:ext cx="257175" cy="259079"/>
            </a:xfrm>
            <a:custGeom>
              <a:avLst/>
              <a:gdLst/>
              <a:ahLst/>
              <a:cxnLst/>
              <a:rect l="l" t="t" r="r" b="b"/>
              <a:pathLst>
                <a:path w="257175" h="259079">
                  <a:moveTo>
                    <a:pt x="0" y="0"/>
                  </a:moveTo>
                  <a:lnTo>
                    <a:pt x="257175" y="0"/>
                  </a:lnTo>
                  <a:lnTo>
                    <a:pt x="257175" y="258762"/>
                  </a:lnTo>
                  <a:lnTo>
                    <a:pt x="0" y="258762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785785" y="4357697"/>
              <a:ext cx="1905" cy="2286635"/>
            </a:xfrm>
            <a:custGeom>
              <a:avLst/>
              <a:gdLst/>
              <a:ahLst/>
              <a:cxnLst/>
              <a:rect l="l" t="t" r="r" b="b"/>
              <a:pathLst>
                <a:path w="1904" h="2286634">
                  <a:moveTo>
                    <a:pt x="-88106" y="1143006"/>
                  </a:moveTo>
                  <a:lnTo>
                    <a:pt x="89693" y="1143006"/>
                  </a:lnTo>
                </a:path>
              </a:pathLst>
            </a:custGeom>
            <a:ln w="2463812">
              <a:solidFill>
                <a:srgbClr val="497C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2436162" y="5664405"/>
            <a:ext cx="183133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120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834119" y="6528625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28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7162" y="1071549"/>
            <a:ext cx="3221990" cy="2009775"/>
            <a:chOff x="357162" y="1071549"/>
            <a:chExt cx="3221990" cy="20097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7162" y="1071549"/>
              <a:ext cx="3221841" cy="200973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428728" y="2857496"/>
              <a:ext cx="500380" cy="1905"/>
            </a:xfrm>
            <a:custGeom>
              <a:avLst/>
              <a:gdLst/>
              <a:ahLst/>
              <a:cxnLst/>
              <a:rect l="l" t="t" r="r" b="b"/>
              <a:pathLst>
                <a:path w="500380" h="1905">
                  <a:moveTo>
                    <a:pt x="-28575" y="793"/>
                  </a:moveTo>
                  <a:lnTo>
                    <a:pt x="528637" y="793"/>
                  </a:lnTo>
                </a:path>
              </a:pathLst>
            </a:custGeom>
            <a:ln w="58737">
              <a:solidFill>
                <a:srgbClr val="00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28000" y="1643843"/>
              <a:ext cx="1905" cy="1214755"/>
            </a:xfrm>
            <a:custGeom>
              <a:avLst/>
              <a:gdLst/>
              <a:ahLst/>
              <a:cxnLst/>
              <a:rect l="l" t="t" r="r" b="b"/>
              <a:pathLst>
                <a:path w="1905" h="1214755">
                  <a:moveTo>
                    <a:pt x="1587" y="0"/>
                  </a:moveTo>
                  <a:lnTo>
                    <a:pt x="0" y="121445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428732" y="1643049"/>
              <a:ext cx="500380" cy="1214755"/>
            </a:xfrm>
            <a:custGeom>
              <a:avLst/>
              <a:gdLst/>
              <a:ahLst/>
              <a:cxnLst/>
              <a:rect l="l" t="t" r="r" b="b"/>
              <a:pathLst>
                <a:path w="500380" h="1214755">
                  <a:moveTo>
                    <a:pt x="500062" y="0"/>
                  </a:moveTo>
                  <a:lnTo>
                    <a:pt x="0" y="1214450"/>
                  </a:lnTo>
                </a:path>
              </a:pathLst>
            </a:custGeom>
            <a:ln w="38100">
              <a:solidFill>
                <a:srgbClr val="009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403758" y="1737446"/>
            <a:ext cx="508634" cy="54102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350" spc="1380" dirty="0">
                <a:latin typeface="Arial"/>
                <a:cs typeface="Arial"/>
              </a:rPr>
              <a:t>R</a:t>
            </a:r>
            <a:endParaRPr sz="335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352524" y="1781162"/>
            <a:ext cx="678180" cy="474980"/>
          </a:xfrm>
          <a:custGeom>
            <a:avLst/>
            <a:gdLst/>
            <a:ahLst/>
            <a:cxnLst/>
            <a:rect l="l" t="t" r="r" b="b"/>
            <a:pathLst>
              <a:path w="678180" h="474980">
                <a:moveTo>
                  <a:pt x="0" y="0"/>
                </a:moveTo>
                <a:lnTo>
                  <a:pt x="677798" y="0"/>
                </a:lnTo>
                <a:lnTo>
                  <a:pt x="677798" y="474662"/>
                </a:lnTo>
                <a:lnTo>
                  <a:pt x="0" y="474662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8739" y="17226"/>
            <a:ext cx="6076950" cy="1325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300" marR="5080" indent="-102235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0000"/>
                </a:solidFill>
                <a:latin typeface="Arial Black"/>
                <a:cs typeface="Arial Black"/>
              </a:rPr>
              <a:t>5.</a:t>
            </a:r>
            <a:r>
              <a:rPr sz="2400" spc="-5" dirty="0">
                <a:latin typeface="Arial Black"/>
                <a:cs typeface="Arial Black"/>
              </a:rPr>
              <a:t>Найдите</a:t>
            </a:r>
            <a:r>
              <a:rPr sz="2400" spc="10" dirty="0"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высоту</a:t>
            </a:r>
            <a:r>
              <a:rPr sz="2400" spc="-10" dirty="0"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входа</a:t>
            </a:r>
            <a:r>
              <a:rPr sz="2400" dirty="0">
                <a:latin typeface="Arial Black"/>
                <a:cs typeface="Arial Black"/>
              </a:rPr>
              <a:t> в</a:t>
            </a:r>
            <a:r>
              <a:rPr sz="2400" spc="-10" dirty="0">
                <a:latin typeface="Arial Black"/>
                <a:cs typeface="Arial Black"/>
              </a:rPr>
              <a:t> </a:t>
            </a:r>
            <a:r>
              <a:rPr sz="2400" spc="-5" dirty="0">
                <a:latin typeface="Arial Black"/>
                <a:cs typeface="Arial Black"/>
              </a:rPr>
              <a:t>теплицу. </a:t>
            </a:r>
            <a:r>
              <a:rPr sz="2400" spc="-785" dirty="0"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Ответ</a:t>
            </a:r>
            <a:r>
              <a:rPr sz="2400" spc="-1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дайте</a:t>
            </a:r>
            <a:r>
              <a:rPr sz="2400" spc="20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dirty="0">
                <a:solidFill>
                  <a:srgbClr val="009900"/>
                </a:solidFill>
                <a:latin typeface="Arial Black"/>
                <a:cs typeface="Arial Black"/>
              </a:rPr>
              <a:t>в</a:t>
            </a:r>
            <a:r>
              <a:rPr sz="2400" spc="-15" dirty="0">
                <a:solidFill>
                  <a:srgbClr val="009900"/>
                </a:solidFill>
                <a:latin typeface="Arial Black"/>
                <a:cs typeface="Arial Black"/>
              </a:rPr>
              <a:t> </a:t>
            </a:r>
            <a:r>
              <a:rPr sz="2400" spc="-5" dirty="0">
                <a:solidFill>
                  <a:srgbClr val="009900"/>
                </a:solidFill>
                <a:latin typeface="Arial Black"/>
                <a:cs typeface="Arial Black"/>
              </a:rPr>
              <a:t>см.</a:t>
            </a:r>
            <a:endParaRPr sz="2400">
              <a:latin typeface="Arial Black"/>
              <a:cs typeface="Arial Black"/>
            </a:endParaRPr>
          </a:p>
          <a:p>
            <a:pPr marL="3869690">
              <a:lnSpc>
                <a:spcPct val="100000"/>
              </a:lnSpc>
              <a:spcBef>
                <a:spcPts val="1590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24852" y="1449564"/>
            <a:ext cx="5266055" cy="1732280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38100" marR="2199640">
              <a:lnSpc>
                <a:spcPts val="3300"/>
              </a:lnSpc>
              <a:spcBef>
                <a:spcPts val="254"/>
              </a:spcBef>
            </a:pPr>
            <a:r>
              <a:rPr sz="2800" b="1" spc="-65" dirty="0">
                <a:latin typeface="Times New Roman"/>
                <a:cs typeface="Times New Roman"/>
              </a:rPr>
              <a:t>т.к.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R=1,6м=160см;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ОС=120:2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=60см</a:t>
            </a:r>
            <a:endParaRPr sz="2800">
              <a:latin typeface="Times New Roman"/>
              <a:cs typeface="Times New Roman"/>
            </a:endParaRPr>
          </a:p>
          <a:p>
            <a:pPr marL="38100">
              <a:lnSpc>
                <a:spcPts val="3320"/>
              </a:lnSpc>
            </a:pPr>
            <a:r>
              <a:rPr sz="28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По </a:t>
            </a:r>
            <a:r>
              <a:rPr sz="28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теореме</a:t>
            </a:r>
            <a:r>
              <a:rPr sz="2800" b="1" spc="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800" b="1" spc="-15" dirty="0">
                <a:solidFill>
                  <a:srgbClr val="006EC0"/>
                </a:solidFill>
                <a:latin typeface="Times New Roman"/>
                <a:cs typeface="Times New Roman"/>
              </a:rPr>
              <a:t>Пифагора</a:t>
            </a:r>
            <a:r>
              <a:rPr sz="2800" b="1" spc="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6EC0"/>
                </a:solidFill>
                <a:latin typeface="Times New Roman"/>
                <a:cs typeface="Times New Roman"/>
              </a:rPr>
              <a:t>c</a:t>
            </a:r>
            <a:r>
              <a:rPr sz="2775" b="1" baseline="25525" dirty="0">
                <a:solidFill>
                  <a:srgbClr val="006EC0"/>
                </a:solidFill>
                <a:latin typeface="Times New Roman"/>
                <a:cs typeface="Times New Roman"/>
              </a:rPr>
              <a:t>2</a:t>
            </a:r>
            <a:r>
              <a:rPr sz="2775" b="1" spc="337" baseline="2552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=</a:t>
            </a:r>
            <a:r>
              <a:rPr sz="2800" b="1" spc="5" dirty="0">
                <a:solidFill>
                  <a:srgbClr val="006EC0"/>
                </a:solidFill>
                <a:latin typeface="Times New Roman"/>
                <a:cs typeface="Times New Roman"/>
              </a:rPr>
              <a:t> a</a:t>
            </a:r>
            <a:r>
              <a:rPr sz="2775" b="1" spc="7" baseline="25525" dirty="0">
                <a:solidFill>
                  <a:srgbClr val="006EC0"/>
                </a:solidFill>
                <a:latin typeface="Times New Roman"/>
                <a:cs typeface="Times New Roman"/>
              </a:rPr>
              <a:t>2</a:t>
            </a:r>
            <a:r>
              <a:rPr sz="2775" b="1" spc="-22" baseline="2552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6EC0"/>
                </a:solidFill>
                <a:latin typeface="Times New Roman"/>
                <a:cs typeface="Times New Roman"/>
              </a:rPr>
              <a:t>+b</a:t>
            </a:r>
            <a:r>
              <a:rPr sz="2775" b="1" baseline="25525" dirty="0">
                <a:solidFill>
                  <a:srgbClr val="006EC0"/>
                </a:solidFill>
                <a:latin typeface="Times New Roman"/>
                <a:cs typeface="Times New Roman"/>
              </a:rPr>
              <a:t>2</a:t>
            </a:r>
            <a:endParaRPr sz="2775" baseline="25525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2800" b="1" spc="-5" dirty="0">
                <a:latin typeface="Times New Roman"/>
                <a:cs typeface="Times New Roman"/>
              </a:rPr>
              <a:t>СС</a:t>
            </a:r>
            <a:r>
              <a:rPr sz="2775" b="1" spc="-7" baseline="-21021" dirty="0">
                <a:latin typeface="Times New Roman"/>
                <a:cs typeface="Times New Roman"/>
              </a:rPr>
              <a:t>1</a:t>
            </a:r>
            <a:r>
              <a:rPr sz="28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=</a:t>
            </a:r>
            <a:r>
              <a:rPr sz="2800" b="1" spc="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√160</a:t>
            </a:r>
            <a:r>
              <a:rPr sz="2775" b="1" baseline="25525" dirty="0">
                <a:latin typeface="Times New Roman"/>
                <a:cs typeface="Times New Roman"/>
              </a:rPr>
              <a:t>2</a:t>
            </a:r>
            <a:r>
              <a:rPr sz="2775" b="1" spc="345" baseline="255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-</a:t>
            </a:r>
            <a:r>
              <a:rPr sz="2800" b="1" spc="215" dirty="0">
                <a:latin typeface="Times New Roman"/>
                <a:cs typeface="Times New Roman"/>
              </a:rPr>
              <a:t> </a:t>
            </a:r>
            <a:r>
              <a:rPr sz="2800" b="1" spc="5" dirty="0">
                <a:latin typeface="Times New Roman"/>
                <a:cs typeface="Times New Roman"/>
              </a:rPr>
              <a:t>60</a:t>
            </a:r>
            <a:r>
              <a:rPr sz="2775" b="1" spc="7" baseline="25525" dirty="0">
                <a:latin typeface="Times New Roman"/>
                <a:cs typeface="Times New Roman"/>
              </a:rPr>
              <a:t>2</a:t>
            </a:r>
            <a:r>
              <a:rPr sz="2775" b="1" spc="337" baseline="255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=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10√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220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≈148м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786313" y="2786057"/>
            <a:ext cx="1429385" cy="1905"/>
          </a:xfrm>
          <a:custGeom>
            <a:avLst/>
            <a:gdLst/>
            <a:ahLst/>
            <a:cxnLst/>
            <a:rect l="l" t="t" r="r" b="b"/>
            <a:pathLst>
              <a:path w="1429385" h="1905">
                <a:moveTo>
                  <a:pt x="0" y="0"/>
                </a:moveTo>
                <a:lnTo>
                  <a:pt x="1428762" y="1587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43767" y="2786057"/>
            <a:ext cx="643255" cy="1905"/>
          </a:xfrm>
          <a:custGeom>
            <a:avLst/>
            <a:gdLst/>
            <a:ahLst/>
            <a:cxnLst/>
            <a:rect l="l" t="t" r="r" b="b"/>
            <a:pathLst>
              <a:path w="643254" h="1905">
                <a:moveTo>
                  <a:pt x="0" y="0"/>
                </a:moveTo>
                <a:lnTo>
                  <a:pt x="642937" y="1587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579169" y="3235514"/>
            <a:ext cx="183133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148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76919" y="6392100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29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453628" y="6442773"/>
            <a:ext cx="179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z="1600" b="1" spc="-5" dirty="0">
                <a:latin typeface="Calibri"/>
                <a:cs typeface="Calibri"/>
              </a:rPr>
              <a:t>3</a:t>
            </a:fld>
            <a:endParaRPr sz="16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85698" y="186944"/>
            <a:ext cx="531495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0" spc="-5" dirty="0">
                <a:solidFill>
                  <a:srgbClr val="FF0000"/>
                </a:solidFill>
                <a:latin typeface="Arial Black"/>
                <a:cs typeface="Arial Black"/>
              </a:rPr>
              <a:t>Что</a:t>
            </a:r>
            <a:r>
              <a:rPr sz="4400" b="0" spc="-4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нужно</a:t>
            </a:r>
            <a:r>
              <a:rPr sz="4400" b="0" spc="-6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знать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5922" y="1154478"/>
            <a:ext cx="8442960" cy="47021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0800" marR="1431925" indent="2219325">
              <a:lnSpc>
                <a:spcPct val="100000"/>
              </a:lnSpc>
              <a:spcBef>
                <a:spcPts val="105"/>
              </a:spcBef>
            </a:pPr>
            <a:r>
              <a:rPr sz="2600" dirty="0">
                <a:latin typeface="Arial Black"/>
                <a:cs typeface="Arial Black"/>
              </a:rPr>
              <a:t>Формулы геометрии: </a:t>
            </a:r>
            <a:r>
              <a:rPr sz="2600" spc="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Периметр</a:t>
            </a:r>
            <a:r>
              <a:rPr sz="2600" spc="-5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прямоугольника:</a:t>
            </a:r>
            <a:r>
              <a:rPr sz="2600" spc="-5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Р=2(а</a:t>
            </a:r>
            <a:r>
              <a:rPr sz="2600" spc="-40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+b) </a:t>
            </a:r>
            <a:r>
              <a:rPr sz="2600" spc="-850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Периметр</a:t>
            </a:r>
            <a:r>
              <a:rPr sz="2600" spc="-3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квадрата:</a:t>
            </a:r>
            <a:r>
              <a:rPr sz="2600" spc="-2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Р</a:t>
            </a:r>
            <a:r>
              <a:rPr sz="2600" spc="-1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=4а</a:t>
            </a:r>
            <a:endParaRPr sz="2600">
              <a:latin typeface="Arial Black"/>
              <a:cs typeface="Arial Black"/>
            </a:endParaRPr>
          </a:p>
          <a:p>
            <a:pPr marL="50800" marR="2113915">
              <a:lnSpc>
                <a:spcPts val="3120"/>
              </a:lnSpc>
              <a:spcBef>
                <a:spcPts val="100"/>
              </a:spcBef>
            </a:pPr>
            <a:r>
              <a:rPr sz="2600" dirty="0">
                <a:latin typeface="Arial Black"/>
                <a:cs typeface="Arial Black"/>
              </a:rPr>
              <a:t>Длину окружности: С= 2ПR </a:t>
            </a:r>
            <a:r>
              <a:rPr sz="2600" spc="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Об</a:t>
            </a:r>
            <a:r>
              <a:rPr sz="2600" spc="-5" dirty="0">
                <a:latin typeface="Arial Black"/>
                <a:cs typeface="Arial Black"/>
              </a:rPr>
              <a:t>ъ</a:t>
            </a:r>
            <a:r>
              <a:rPr sz="2600" dirty="0">
                <a:latin typeface="Arial Black"/>
                <a:cs typeface="Arial Black"/>
              </a:rPr>
              <a:t>ем</a:t>
            </a:r>
            <a:r>
              <a:rPr sz="2600" spc="-2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пара</a:t>
            </a:r>
            <a:r>
              <a:rPr sz="2600" spc="-10" dirty="0">
                <a:latin typeface="Arial Black"/>
                <a:cs typeface="Arial Black"/>
              </a:rPr>
              <a:t>л</a:t>
            </a:r>
            <a:r>
              <a:rPr sz="2600" spc="-5" dirty="0">
                <a:latin typeface="Arial Black"/>
                <a:cs typeface="Arial Black"/>
              </a:rPr>
              <a:t>л</a:t>
            </a:r>
            <a:r>
              <a:rPr sz="2600" dirty="0">
                <a:latin typeface="Arial Black"/>
                <a:cs typeface="Arial Black"/>
              </a:rPr>
              <a:t>е</a:t>
            </a:r>
            <a:r>
              <a:rPr sz="2600" spc="-10" dirty="0">
                <a:latin typeface="Arial Black"/>
                <a:cs typeface="Arial Black"/>
              </a:rPr>
              <a:t>л</a:t>
            </a:r>
            <a:r>
              <a:rPr sz="2600" dirty="0">
                <a:latin typeface="Arial Black"/>
                <a:cs typeface="Arial Black"/>
              </a:rPr>
              <a:t>епи</a:t>
            </a:r>
            <a:r>
              <a:rPr sz="2600" spc="-300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пе</a:t>
            </a:r>
            <a:r>
              <a:rPr sz="2600" spc="5" dirty="0">
                <a:latin typeface="Arial Black"/>
                <a:cs typeface="Arial Black"/>
              </a:rPr>
              <a:t>д</a:t>
            </a:r>
            <a:r>
              <a:rPr sz="2600" dirty="0">
                <a:latin typeface="Arial Black"/>
                <a:cs typeface="Arial Black"/>
              </a:rPr>
              <a:t>а:</a:t>
            </a:r>
            <a:r>
              <a:rPr sz="2600" spc="-20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V=</a:t>
            </a:r>
            <a:r>
              <a:rPr sz="2600" spc="-20" dirty="0">
                <a:latin typeface="Arial Black"/>
                <a:cs typeface="Arial Black"/>
              </a:rPr>
              <a:t> </a:t>
            </a:r>
            <a:r>
              <a:rPr sz="2600" spc="25" dirty="0">
                <a:latin typeface="Arial Black"/>
                <a:cs typeface="Arial Black"/>
              </a:rPr>
              <a:t>a</a:t>
            </a:r>
            <a:r>
              <a:rPr sz="2600" dirty="0">
                <a:latin typeface="Arial Black"/>
                <a:cs typeface="Arial Black"/>
              </a:rPr>
              <a:t>bc  </a:t>
            </a:r>
            <a:r>
              <a:rPr sz="2750" i="1" spc="-110" dirty="0">
                <a:latin typeface="Arial Black"/>
                <a:cs typeface="Arial Black"/>
              </a:rPr>
              <a:t>Площади</a:t>
            </a:r>
            <a:r>
              <a:rPr sz="2750" i="1" spc="-85" dirty="0">
                <a:latin typeface="Arial Black"/>
                <a:cs typeface="Arial Black"/>
              </a:rPr>
              <a:t> </a:t>
            </a:r>
            <a:r>
              <a:rPr sz="2750" i="1" spc="-95" dirty="0">
                <a:latin typeface="Arial Black"/>
                <a:cs typeface="Arial Black"/>
              </a:rPr>
              <a:t>фигур:</a:t>
            </a:r>
            <a:endParaRPr sz="2750">
              <a:latin typeface="Arial Black"/>
              <a:cs typeface="Arial Black"/>
            </a:endParaRPr>
          </a:p>
          <a:p>
            <a:pPr marL="50800" marR="2157095">
              <a:lnSpc>
                <a:spcPts val="3120"/>
              </a:lnSpc>
            </a:pPr>
            <a:r>
              <a:rPr sz="2750" i="1" spc="-110" dirty="0">
                <a:latin typeface="Arial Black"/>
                <a:cs typeface="Arial Black"/>
              </a:rPr>
              <a:t>Площадь</a:t>
            </a:r>
            <a:r>
              <a:rPr sz="2750" i="1" spc="-95" dirty="0">
                <a:latin typeface="Arial Black"/>
                <a:cs typeface="Arial Black"/>
              </a:rPr>
              <a:t> </a:t>
            </a:r>
            <a:r>
              <a:rPr sz="2750" i="1" spc="-100" dirty="0">
                <a:latin typeface="Arial Black"/>
                <a:cs typeface="Arial Black"/>
              </a:rPr>
              <a:t>прямоугольника:</a:t>
            </a:r>
            <a:r>
              <a:rPr sz="2750" i="1" spc="-80" dirty="0">
                <a:latin typeface="Arial Black"/>
                <a:cs typeface="Arial Black"/>
              </a:rPr>
              <a:t> </a:t>
            </a:r>
            <a:r>
              <a:rPr sz="2750" i="1" spc="-110" dirty="0">
                <a:latin typeface="Arial Black"/>
                <a:cs typeface="Arial Black"/>
              </a:rPr>
              <a:t>S</a:t>
            </a:r>
            <a:r>
              <a:rPr sz="2750" i="1" spc="-65" dirty="0">
                <a:latin typeface="Arial Black"/>
                <a:cs typeface="Arial Black"/>
              </a:rPr>
              <a:t> </a:t>
            </a:r>
            <a:r>
              <a:rPr sz="2750" i="1" spc="-100" dirty="0">
                <a:latin typeface="Arial Black"/>
                <a:cs typeface="Arial Black"/>
              </a:rPr>
              <a:t>=</a:t>
            </a:r>
            <a:r>
              <a:rPr sz="2750" i="1" spc="-65" dirty="0">
                <a:latin typeface="Arial Black"/>
                <a:cs typeface="Arial Black"/>
              </a:rPr>
              <a:t> </a:t>
            </a:r>
            <a:r>
              <a:rPr sz="2750" i="1" spc="-75" dirty="0">
                <a:latin typeface="Arial Black"/>
                <a:cs typeface="Arial Black"/>
              </a:rPr>
              <a:t>ab </a:t>
            </a:r>
            <a:r>
              <a:rPr sz="2750" i="1" spc="-900" dirty="0">
                <a:latin typeface="Arial Black"/>
                <a:cs typeface="Arial Black"/>
              </a:rPr>
              <a:t> </a:t>
            </a:r>
            <a:r>
              <a:rPr sz="2750" i="1" spc="-110" dirty="0">
                <a:latin typeface="Arial Black"/>
                <a:cs typeface="Arial Black"/>
              </a:rPr>
              <a:t>Площадь</a:t>
            </a:r>
            <a:r>
              <a:rPr sz="2750" i="1" spc="-95" dirty="0">
                <a:latin typeface="Arial Black"/>
                <a:cs typeface="Arial Black"/>
              </a:rPr>
              <a:t> </a:t>
            </a:r>
            <a:r>
              <a:rPr sz="2750" i="1" spc="-90" dirty="0">
                <a:latin typeface="Arial Black"/>
                <a:cs typeface="Arial Black"/>
              </a:rPr>
              <a:t>квадрата:</a:t>
            </a:r>
            <a:r>
              <a:rPr sz="2750" i="1" spc="-70" dirty="0">
                <a:latin typeface="Arial Black"/>
                <a:cs typeface="Arial Black"/>
              </a:rPr>
              <a:t> </a:t>
            </a:r>
            <a:r>
              <a:rPr sz="2750" i="1" spc="-110" dirty="0">
                <a:latin typeface="Arial Black"/>
                <a:cs typeface="Arial Black"/>
              </a:rPr>
              <a:t>S</a:t>
            </a:r>
            <a:r>
              <a:rPr sz="2750" i="1" spc="-65" dirty="0">
                <a:latin typeface="Arial Black"/>
                <a:cs typeface="Arial Black"/>
              </a:rPr>
              <a:t> </a:t>
            </a:r>
            <a:r>
              <a:rPr sz="2750" i="1" spc="-100" dirty="0">
                <a:latin typeface="Arial Black"/>
                <a:cs typeface="Arial Black"/>
              </a:rPr>
              <a:t>=</a:t>
            </a:r>
            <a:r>
              <a:rPr sz="2750" i="1" spc="-65" dirty="0">
                <a:latin typeface="Arial Black"/>
                <a:cs typeface="Arial Black"/>
              </a:rPr>
              <a:t> </a:t>
            </a:r>
            <a:r>
              <a:rPr sz="2750" i="1" spc="-75" dirty="0">
                <a:latin typeface="Arial Black"/>
                <a:cs typeface="Arial Black"/>
              </a:rPr>
              <a:t>а</a:t>
            </a:r>
            <a:r>
              <a:rPr sz="2700" i="1" spc="-112" baseline="24691" dirty="0">
                <a:latin typeface="Arial Black"/>
                <a:cs typeface="Arial Black"/>
              </a:rPr>
              <a:t>2 </a:t>
            </a:r>
            <a:r>
              <a:rPr sz="2700" i="1" spc="-104" baseline="24691" dirty="0">
                <a:latin typeface="Arial Black"/>
                <a:cs typeface="Arial Black"/>
              </a:rPr>
              <a:t> </a:t>
            </a:r>
            <a:r>
              <a:rPr sz="2750" i="1" spc="-110" dirty="0">
                <a:latin typeface="Arial Black"/>
                <a:cs typeface="Arial Black"/>
              </a:rPr>
              <a:t>Площадь</a:t>
            </a:r>
            <a:r>
              <a:rPr sz="2750" i="1" spc="-95" dirty="0">
                <a:latin typeface="Arial Black"/>
                <a:cs typeface="Arial Black"/>
              </a:rPr>
              <a:t> </a:t>
            </a:r>
            <a:r>
              <a:rPr sz="2750" i="1" spc="-85" dirty="0">
                <a:latin typeface="Arial Black"/>
                <a:cs typeface="Arial Black"/>
              </a:rPr>
              <a:t>круга:</a:t>
            </a:r>
            <a:r>
              <a:rPr sz="2750" i="1" spc="-60" dirty="0">
                <a:latin typeface="Arial Black"/>
                <a:cs typeface="Arial Black"/>
              </a:rPr>
              <a:t> </a:t>
            </a:r>
            <a:r>
              <a:rPr sz="2750" i="1" spc="-110" dirty="0">
                <a:latin typeface="Arial Black"/>
                <a:cs typeface="Arial Black"/>
              </a:rPr>
              <a:t>S</a:t>
            </a:r>
            <a:r>
              <a:rPr sz="2750" i="1" spc="-65" dirty="0">
                <a:latin typeface="Arial Black"/>
                <a:cs typeface="Arial Black"/>
              </a:rPr>
              <a:t> </a:t>
            </a:r>
            <a:r>
              <a:rPr sz="2750" i="1" spc="-100" dirty="0">
                <a:latin typeface="Arial Black"/>
                <a:cs typeface="Arial Black"/>
              </a:rPr>
              <a:t>=</a:t>
            </a:r>
            <a:r>
              <a:rPr sz="2750" i="1" spc="-65" dirty="0">
                <a:latin typeface="Arial Black"/>
                <a:cs typeface="Arial Black"/>
              </a:rPr>
              <a:t> </a:t>
            </a:r>
            <a:r>
              <a:rPr sz="2750" i="1" spc="-95" dirty="0">
                <a:latin typeface="Arial Black"/>
                <a:cs typeface="Arial Black"/>
              </a:rPr>
              <a:t>ПR</a:t>
            </a:r>
            <a:r>
              <a:rPr sz="2700" i="1" spc="-142" baseline="24691" dirty="0">
                <a:latin typeface="Arial Black"/>
                <a:cs typeface="Arial Black"/>
              </a:rPr>
              <a:t>2</a:t>
            </a:r>
            <a:endParaRPr sz="2700" baseline="24691">
              <a:latin typeface="Arial Black"/>
              <a:cs typeface="Arial Black"/>
            </a:endParaRPr>
          </a:p>
          <a:p>
            <a:pPr marL="50800">
              <a:lnSpc>
                <a:spcPts val="3015"/>
              </a:lnSpc>
            </a:pPr>
            <a:r>
              <a:rPr sz="2600" dirty="0">
                <a:latin typeface="Arial Black"/>
                <a:cs typeface="Arial Black"/>
              </a:rPr>
              <a:t>теорему</a:t>
            </a:r>
            <a:r>
              <a:rPr sz="2600" spc="-3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Пифагора:</a:t>
            </a:r>
            <a:r>
              <a:rPr sz="2600" spc="-30" dirty="0">
                <a:latin typeface="Arial Black"/>
                <a:cs typeface="Arial Black"/>
              </a:rPr>
              <a:t> </a:t>
            </a:r>
            <a:r>
              <a:rPr sz="2600" spc="5" dirty="0">
                <a:latin typeface="Arial Black"/>
                <a:cs typeface="Arial Black"/>
              </a:rPr>
              <a:t>c</a:t>
            </a:r>
            <a:r>
              <a:rPr sz="2550" spc="7" baseline="26143" dirty="0">
                <a:latin typeface="Arial Black"/>
                <a:cs typeface="Arial Black"/>
              </a:rPr>
              <a:t>2</a:t>
            </a:r>
            <a:r>
              <a:rPr sz="2600" spc="5" dirty="0">
                <a:latin typeface="Arial Black"/>
                <a:cs typeface="Arial Black"/>
              </a:rPr>
              <a:t>=</a:t>
            </a:r>
            <a:r>
              <a:rPr sz="2600" spc="-30" dirty="0">
                <a:latin typeface="Arial Black"/>
                <a:cs typeface="Arial Black"/>
              </a:rPr>
              <a:t> </a:t>
            </a:r>
            <a:r>
              <a:rPr sz="2600" spc="10" dirty="0">
                <a:latin typeface="Arial Black"/>
                <a:cs typeface="Arial Black"/>
              </a:rPr>
              <a:t>a</a:t>
            </a:r>
            <a:r>
              <a:rPr sz="2550" spc="15" baseline="26143" dirty="0">
                <a:latin typeface="Arial Black"/>
                <a:cs typeface="Arial Black"/>
              </a:rPr>
              <a:t>2</a:t>
            </a:r>
            <a:r>
              <a:rPr sz="2550" spc="412" baseline="26143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+</a:t>
            </a:r>
            <a:r>
              <a:rPr sz="2600" spc="-20" dirty="0">
                <a:latin typeface="Arial Black"/>
                <a:cs typeface="Arial Black"/>
              </a:rPr>
              <a:t> </a:t>
            </a:r>
            <a:r>
              <a:rPr sz="2600" spc="10" dirty="0">
                <a:latin typeface="Arial Black"/>
                <a:cs typeface="Arial Black"/>
              </a:rPr>
              <a:t>b</a:t>
            </a:r>
            <a:r>
              <a:rPr sz="2550" spc="15" baseline="26143" dirty="0">
                <a:latin typeface="Arial Black"/>
                <a:cs typeface="Arial Black"/>
              </a:rPr>
              <a:t>2</a:t>
            </a:r>
            <a:endParaRPr sz="2550" baseline="26143">
              <a:latin typeface="Arial Black"/>
              <a:cs typeface="Arial Black"/>
            </a:endParaRPr>
          </a:p>
          <a:p>
            <a:pPr marL="50800" marR="17780">
              <a:lnSpc>
                <a:spcPts val="2500"/>
              </a:lnSpc>
              <a:spcBef>
                <a:spcPts val="600"/>
              </a:spcBef>
            </a:pPr>
            <a:r>
              <a:rPr sz="2600" dirty="0">
                <a:latin typeface="Arial Black"/>
                <a:cs typeface="Arial Black"/>
              </a:rPr>
              <a:t>Формулы синуса, косинуса, тангенса </a:t>
            </a:r>
            <a:r>
              <a:rPr sz="2600" spc="5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острого</a:t>
            </a:r>
            <a:r>
              <a:rPr sz="2600" spc="-20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угла</a:t>
            </a:r>
            <a:r>
              <a:rPr sz="2600" spc="-30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в</a:t>
            </a:r>
            <a:r>
              <a:rPr sz="2600" spc="-30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прямоугольном</a:t>
            </a:r>
            <a:r>
              <a:rPr sz="2600" spc="-50" dirty="0">
                <a:latin typeface="Arial Black"/>
                <a:cs typeface="Arial Black"/>
              </a:rPr>
              <a:t> </a:t>
            </a:r>
            <a:r>
              <a:rPr sz="2600" dirty="0">
                <a:latin typeface="Arial Black"/>
                <a:cs typeface="Arial Black"/>
              </a:rPr>
              <a:t>треугольнике</a:t>
            </a:r>
            <a:endParaRPr sz="26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9036" y="2257043"/>
            <a:ext cx="7741919" cy="150418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78839" y="2417691"/>
            <a:ext cx="688213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400" b="0" dirty="0">
                <a:solidFill>
                  <a:srgbClr val="FF0000"/>
                </a:solidFill>
                <a:latin typeface="Arial Black"/>
                <a:cs typeface="Arial Black"/>
              </a:rPr>
              <a:t>Задачи</a:t>
            </a:r>
            <a:r>
              <a:rPr sz="5400" b="0" spc="-5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5400" b="0" dirty="0">
                <a:solidFill>
                  <a:srgbClr val="FF0000"/>
                </a:solidFill>
                <a:latin typeface="Arial Black"/>
                <a:cs typeface="Arial Black"/>
              </a:rPr>
              <a:t>про</a:t>
            </a:r>
            <a:r>
              <a:rPr sz="5400" b="0" spc="-4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5400" b="0" spc="-5" dirty="0">
                <a:solidFill>
                  <a:srgbClr val="FF0000"/>
                </a:solidFill>
                <a:latin typeface="Arial Black"/>
                <a:cs typeface="Arial Black"/>
              </a:rPr>
              <a:t>шины</a:t>
            </a:r>
            <a:endParaRPr sz="540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25688" y="6425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Calibri"/>
                <a:cs typeface="Calibri"/>
              </a:rPr>
              <a:t>30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8050" rIns="0" bIns="0" rtlCol="0">
            <a:spAutoFit/>
          </a:bodyPr>
          <a:lstStyle/>
          <a:p>
            <a:pPr marL="83820" marR="5080">
              <a:lnSpc>
                <a:spcPct val="100000"/>
              </a:lnSpc>
              <a:spcBef>
                <a:spcPts val="100"/>
              </a:spcBef>
            </a:pPr>
            <a:r>
              <a:rPr sz="1800" spc="-5" dirty="0"/>
              <a:t>Для</a:t>
            </a:r>
            <a:r>
              <a:rPr sz="1800" spc="5" dirty="0"/>
              <a:t> </a:t>
            </a:r>
            <a:r>
              <a:rPr sz="1800" spc="-15" dirty="0"/>
              <a:t>маркировки</a:t>
            </a:r>
            <a:r>
              <a:rPr sz="1800" spc="45" dirty="0"/>
              <a:t> </a:t>
            </a:r>
            <a:r>
              <a:rPr sz="1800" spc="-15" dirty="0"/>
              <a:t>автомобильных</a:t>
            </a:r>
            <a:r>
              <a:rPr sz="1800" spc="20" dirty="0"/>
              <a:t> </a:t>
            </a:r>
            <a:r>
              <a:rPr sz="1800" spc="-15" dirty="0"/>
              <a:t>шин</a:t>
            </a:r>
            <a:r>
              <a:rPr sz="1800" spc="45" dirty="0"/>
              <a:t> </a:t>
            </a:r>
            <a:r>
              <a:rPr sz="1800" spc="-5" dirty="0"/>
              <a:t>применяется</a:t>
            </a:r>
            <a:r>
              <a:rPr sz="1800" spc="20" dirty="0"/>
              <a:t> </a:t>
            </a:r>
            <a:r>
              <a:rPr sz="1800" spc="-10" dirty="0"/>
              <a:t>единая</a:t>
            </a:r>
            <a:r>
              <a:rPr sz="1800" spc="25" dirty="0"/>
              <a:t> </a:t>
            </a:r>
            <a:r>
              <a:rPr sz="1800" spc="-5" dirty="0"/>
              <a:t>система</a:t>
            </a:r>
            <a:r>
              <a:rPr sz="1800" spc="10" dirty="0"/>
              <a:t> </a:t>
            </a:r>
            <a:r>
              <a:rPr sz="1800" spc="-15" dirty="0"/>
              <a:t>обозначений </a:t>
            </a:r>
            <a:r>
              <a:rPr sz="1800" spc="-434" dirty="0"/>
              <a:t> </a:t>
            </a:r>
            <a:r>
              <a:rPr sz="1800" dirty="0"/>
              <a:t>(см.</a:t>
            </a:r>
            <a:r>
              <a:rPr sz="1800" spc="-5" dirty="0"/>
              <a:t> рис.</a:t>
            </a:r>
            <a:r>
              <a:rPr sz="1800" dirty="0"/>
              <a:t> 1</a:t>
            </a:r>
            <a:r>
              <a:rPr sz="1800" dirty="0">
                <a:solidFill>
                  <a:srgbClr val="009900"/>
                </a:solidFill>
              </a:rPr>
              <a:t>). </a:t>
            </a:r>
            <a:r>
              <a:rPr sz="1800" spc="-5" dirty="0">
                <a:solidFill>
                  <a:srgbClr val="009900"/>
                </a:solidFill>
              </a:rPr>
              <a:t>Первое</a:t>
            </a:r>
            <a:r>
              <a:rPr sz="1800" dirty="0">
                <a:solidFill>
                  <a:srgbClr val="009900"/>
                </a:solidFill>
              </a:rPr>
              <a:t> </a:t>
            </a:r>
            <a:r>
              <a:rPr sz="1800" spc="-5" dirty="0">
                <a:solidFill>
                  <a:srgbClr val="009900"/>
                </a:solidFill>
              </a:rPr>
              <a:t>число</a:t>
            </a:r>
            <a:r>
              <a:rPr sz="1800" spc="5" dirty="0">
                <a:solidFill>
                  <a:srgbClr val="009900"/>
                </a:solidFill>
              </a:rPr>
              <a:t> </a:t>
            </a:r>
            <a:r>
              <a:rPr sz="1800" spc="-10" dirty="0"/>
              <a:t>означает</a:t>
            </a:r>
            <a:r>
              <a:rPr sz="1800" spc="-5" dirty="0"/>
              <a:t> </a:t>
            </a:r>
            <a:r>
              <a:rPr sz="1800" spc="-15" dirty="0">
                <a:solidFill>
                  <a:srgbClr val="009900"/>
                </a:solidFill>
              </a:rPr>
              <a:t>ширину</a:t>
            </a:r>
            <a:r>
              <a:rPr sz="1800" spc="35" dirty="0">
                <a:solidFill>
                  <a:srgbClr val="009900"/>
                </a:solidFill>
              </a:rPr>
              <a:t> </a:t>
            </a:r>
            <a:r>
              <a:rPr sz="1800" dirty="0">
                <a:solidFill>
                  <a:srgbClr val="009900"/>
                </a:solidFill>
              </a:rPr>
              <a:t>В</a:t>
            </a:r>
            <a:r>
              <a:rPr sz="1800" spc="5" dirty="0">
                <a:solidFill>
                  <a:srgbClr val="009900"/>
                </a:solidFill>
              </a:rPr>
              <a:t> </a:t>
            </a:r>
            <a:r>
              <a:rPr sz="1800" spc="-15" dirty="0"/>
              <a:t>шины</a:t>
            </a:r>
            <a:r>
              <a:rPr sz="1800" spc="30" dirty="0"/>
              <a:t> </a:t>
            </a:r>
            <a:r>
              <a:rPr sz="1800" spc="-10" dirty="0">
                <a:solidFill>
                  <a:srgbClr val="009900"/>
                </a:solidFill>
              </a:rPr>
              <a:t>(ширину</a:t>
            </a:r>
            <a:r>
              <a:rPr sz="1800" spc="40" dirty="0">
                <a:solidFill>
                  <a:srgbClr val="009900"/>
                </a:solidFill>
              </a:rPr>
              <a:t> </a:t>
            </a:r>
            <a:r>
              <a:rPr sz="1800" spc="-10" dirty="0">
                <a:solidFill>
                  <a:srgbClr val="009900"/>
                </a:solidFill>
              </a:rPr>
              <a:t>протектора</a:t>
            </a:r>
            <a:r>
              <a:rPr sz="1800" spc="-10" dirty="0"/>
              <a:t>)</a:t>
            </a:r>
            <a:r>
              <a:rPr sz="1800" spc="40" dirty="0"/>
              <a:t> </a:t>
            </a:r>
            <a:r>
              <a:rPr sz="1800" dirty="0"/>
              <a:t>в </a:t>
            </a:r>
            <a:r>
              <a:rPr sz="1800" spc="5" dirty="0"/>
              <a:t> </a:t>
            </a:r>
            <a:r>
              <a:rPr sz="1800" spc="-5" dirty="0"/>
              <a:t>миллиметрах</a:t>
            </a:r>
            <a:r>
              <a:rPr sz="1800" spc="30" dirty="0"/>
              <a:t> </a:t>
            </a:r>
            <a:r>
              <a:rPr sz="1800" dirty="0"/>
              <a:t>(см. </a:t>
            </a:r>
            <a:r>
              <a:rPr sz="1800" spc="-5" dirty="0"/>
              <a:t>рис.2).</a:t>
            </a:r>
            <a:r>
              <a:rPr sz="1800" spc="5" dirty="0"/>
              <a:t> </a:t>
            </a:r>
            <a:r>
              <a:rPr sz="1800" spc="-10" dirty="0">
                <a:solidFill>
                  <a:srgbClr val="C00000"/>
                </a:solidFill>
              </a:rPr>
              <a:t>Второе</a:t>
            </a:r>
            <a:r>
              <a:rPr sz="1800" spc="10" dirty="0">
                <a:solidFill>
                  <a:srgbClr val="C00000"/>
                </a:solidFill>
              </a:rPr>
              <a:t> </a:t>
            </a:r>
            <a:r>
              <a:rPr sz="1800" spc="-5" dirty="0">
                <a:solidFill>
                  <a:srgbClr val="C00000"/>
                </a:solidFill>
              </a:rPr>
              <a:t>число</a:t>
            </a:r>
            <a:r>
              <a:rPr sz="1800" spc="10" dirty="0">
                <a:solidFill>
                  <a:srgbClr val="C00000"/>
                </a:solidFill>
              </a:rPr>
              <a:t> </a:t>
            </a:r>
            <a:r>
              <a:rPr sz="1800" dirty="0">
                <a:solidFill>
                  <a:srgbClr val="C00000"/>
                </a:solidFill>
              </a:rPr>
              <a:t>—</a:t>
            </a:r>
            <a:r>
              <a:rPr sz="1800" spc="-10" dirty="0">
                <a:solidFill>
                  <a:srgbClr val="C00000"/>
                </a:solidFill>
              </a:rPr>
              <a:t> </a:t>
            </a:r>
            <a:r>
              <a:rPr sz="1800" u="heavy" spc="-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</a:rPr>
              <a:t>высота</a:t>
            </a:r>
            <a:r>
              <a:rPr sz="1800" u="heavy" spc="1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</a:rPr>
              <a:t> </a:t>
            </a:r>
            <a:r>
              <a:rPr sz="1800" u="heavy" spc="-2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</a:rPr>
              <a:t>боковины</a:t>
            </a:r>
            <a:r>
              <a:rPr sz="1800" spc="15" dirty="0">
                <a:solidFill>
                  <a:srgbClr val="C00000"/>
                </a:solidFill>
              </a:rPr>
              <a:t> </a:t>
            </a:r>
            <a:r>
              <a:rPr sz="1800" dirty="0"/>
              <a:t>Н </a:t>
            </a:r>
            <a:r>
              <a:rPr sz="1800" dirty="0">
                <a:solidFill>
                  <a:srgbClr val="C00000"/>
                </a:solidFill>
              </a:rPr>
              <a:t>в</a:t>
            </a:r>
            <a:r>
              <a:rPr sz="1800" spc="5" dirty="0">
                <a:solidFill>
                  <a:srgbClr val="C00000"/>
                </a:solidFill>
              </a:rPr>
              <a:t> </a:t>
            </a:r>
            <a:r>
              <a:rPr sz="1800" spc="-5" dirty="0">
                <a:solidFill>
                  <a:srgbClr val="C00000"/>
                </a:solidFill>
              </a:rPr>
              <a:t>процентах</a:t>
            </a:r>
            <a:r>
              <a:rPr sz="1800" spc="35" dirty="0">
                <a:solidFill>
                  <a:srgbClr val="C00000"/>
                </a:solidFill>
              </a:rPr>
              <a:t> </a:t>
            </a:r>
            <a:r>
              <a:rPr sz="1800" u="heavy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</a:rPr>
              <a:t>к </a:t>
            </a:r>
            <a:r>
              <a:rPr sz="1800" spc="5" dirty="0">
                <a:solidFill>
                  <a:srgbClr val="C00000"/>
                </a:solidFill>
              </a:rPr>
              <a:t> </a:t>
            </a:r>
            <a:r>
              <a:rPr sz="1800" u="heavy" spc="-15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</a:rPr>
              <a:t>ширине</a:t>
            </a:r>
            <a:r>
              <a:rPr sz="1800" u="heavy" spc="4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</a:rPr>
              <a:t> </a:t>
            </a:r>
            <a:r>
              <a:rPr sz="1800" u="heavy" spc="-10" dirty="0">
                <a:solidFill>
                  <a:srgbClr val="C00000"/>
                </a:solidFill>
                <a:uFill>
                  <a:solidFill>
                    <a:srgbClr val="C00000"/>
                  </a:solidFill>
                </a:uFill>
              </a:rPr>
              <a:t>шины</a:t>
            </a:r>
            <a:r>
              <a:rPr sz="1800" spc="-10" dirty="0"/>
              <a:t>.</a:t>
            </a:r>
            <a:endParaRPr sz="18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00825" y="1411984"/>
            <a:ext cx="2270250" cy="302700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364459" y="1528088"/>
            <a:ext cx="8356600" cy="5237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27431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Times New Roman"/>
                <a:cs typeface="Times New Roman"/>
              </a:rPr>
              <a:t>Последующая </a:t>
            </a:r>
            <a:r>
              <a:rPr sz="1800" b="1" spc="-20" dirty="0">
                <a:latin typeface="Times New Roman"/>
                <a:cs typeface="Times New Roman"/>
              </a:rPr>
              <a:t>буква </a:t>
            </a:r>
            <a:r>
              <a:rPr sz="1800" b="1" spc="-10" dirty="0">
                <a:latin typeface="Times New Roman"/>
                <a:cs typeface="Times New Roman"/>
              </a:rPr>
              <a:t>означает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конструкцию</a:t>
            </a:r>
            <a:r>
              <a:rPr sz="1800" b="1" spc="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шины.</a:t>
            </a:r>
            <a:endParaRPr sz="1800">
              <a:latin typeface="Times New Roman"/>
              <a:cs typeface="Times New Roman"/>
            </a:endParaRPr>
          </a:p>
          <a:p>
            <a:pPr marL="12700" marR="5491480">
              <a:lnSpc>
                <a:spcPct val="100000"/>
              </a:lnSpc>
            </a:pPr>
            <a:r>
              <a:rPr sz="1800" b="1" spc="-10" dirty="0">
                <a:latin typeface="Times New Roman"/>
                <a:cs typeface="Times New Roman"/>
              </a:rPr>
              <a:t>Например,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FF0066"/>
                </a:solidFill>
                <a:latin typeface="Times New Roman"/>
                <a:cs typeface="Times New Roman"/>
              </a:rPr>
              <a:t>буква</a:t>
            </a:r>
            <a:r>
              <a:rPr sz="1800" b="1" dirty="0">
                <a:solidFill>
                  <a:srgbClr val="FF0066"/>
                </a:solidFill>
                <a:latin typeface="Times New Roman"/>
                <a:cs typeface="Times New Roman"/>
              </a:rPr>
              <a:t> R</a:t>
            </a:r>
            <a:r>
              <a:rPr sz="1800" b="1" spc="-10" dirty="0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sz="1800" b="1" spc="-35" dirty="0">
                <a:solidFill>
                  <a:srgbClr val="FF0066"/>
                </a:solidFill>
                <a:latin typeface="Times New Roman"/>
                <a:cs typeface="Times New Roman"/>
              </a:rPr>
              <a:t>значит, </a:t>
            </a:r>
            <a:r>
              <a:rPr sz="1800" b="1" spc="-434" dirty="0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66"/>
                </a:solidFill>
                <a:latin typeface="Times New Roman"/>
                <a:cs typeface="Times New Roman"/>
              </a:rPr>
              <a:t>что</a:t>
            </a:r>
            <a:r>
              <a:rPr sz="1800" b="1" spc="-5" dirty="0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0066"/>
                </a:solidFill>
                <a:latin typeface="Times New Roman"/>
                <a:cs typeface="Times New Roman"/>
              </a:rPr>
              <a:t>шина</a:t>
            </a:r>
            <a:r>
              <a:rPr sz="1800" b="1" spc="25" dirty="0">
                <a:solidFill>
                  <a:srgbClr val="FF0066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66"/>
                </a:solidFill>
                <a:latin typeface="Times New Roman"/>
                <a:cs typeface="Times New Roman"/>
              </a:rPr>
              <a:t>радиальная</a:t>
            </a:r>
            <a:r>
              <a:rPr sz="1800" b="1" spc="-5" dirty="0">
                <a:latin typeface="Times New Roman"/>
                <a:cs typeface="Times New Roman"/>
              </a:rPr>
              <a:t>,</a:t>
            </a:r>
            <a:endParaRPr sz="1800">
              <a:latin typeface="Times New Roman"/>
              <a:cs typeface="Times New Roman"/>
            </a:endParaRPr>
          </a:p>
          <a:p>
            <a:pPr marL="12700" marR="2584450">
              <a:lnSpc>
                <a:spcPct val="100000"/>
              </a:lnSpc>
            </a:pPr>
            <a:r>
              <a:rPr sz="1800" b="1" spc="-20" dirty="0">
                <a:latin typeface="Times New Roman"/>
                <a:cs typeface="Times New Roman"/>
              </a:rPr>
              <a:t>то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5" dirty="0">
                <a:latin typeface="Times New Roman"/>
                <a:cs typeface="Times New Roman"/>
              </a:rPr>
              <a:t>есть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нити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каркаса</a:t>
            </a:r>
            <a:r>
              <a:rPr sz="1800" b="1" dirty="0">
                <a:latin typeface="Times New Roman"/>
                <a:cs typeface="Times New Roman"/>
              </a:rPr>
              <a:t> в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боковине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шины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расположены 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Вдоль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радиусов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колеса.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всех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легковых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автомобилях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применяются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шины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радиальной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конструкции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E26C59"/>
                </a:solidFill>
                <a:latin typeface="Times New Roman"/>
                <a:cs typeface="Times New Roman"/>
              </a:rPr>
              <a:t>За </a:t>
            </a:r>
            <a:r>
              <a:rPr sz="1800" b="1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E26C59"/>
                </a:solidFill>
                <a:latin typeface="Times New Roman"/>
                <a:cs typeface="Times New Roman"/>
              </a:rPr>
              <a:t>обозначением</a:t>
            </a:r>
            <a:r>
              <a:rPr sz="1800" b="1" spc="15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E26C59"/>
                </a:solidFill>
                <a:latin typeface="Times New Roman"/>
                <a:cs typeface="Times New Roman"/>
              </a:rPr>
              <a:t>типа</a:t>
            </a:r>
            <a:r>
              <a:rPr sz="1800" b="1" spc="15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E26C59"/>
                </a:solidFill>
                <a:latin typeface="Times New Roman"/>
                <a:cs typeface="Times New Roman"/>
              </a:rPr>
              <a:t>конструкции</a:t>
            </a:r>
            <a:r>
              <a:rPr sz="1800" b="1" spc="20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E26C59"/>
                </a:solidFill>
                <a:latin typeface="Times New Roman"/>
                <a:cs typeface="Times New Roman"/>
              </a:rPr>
              <a:t>шины</a:t>
            </a:r>
            <a:r>
              <a:rPr sz="1800" b="1" spc="25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E26C59"/>
                </a:solidFill>
                <a:latin typeface="Times New Roman"/>
                <a:cs typeface="Times New Roman"/>
              </a:rPr>
              <a:t>идёт</a:t>
            </a:r>
            <a:r>
              <a:rPr sz="1800" b="1" spc="15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E26C59"/>
                </a:solidFill>
                <a:latin typeface="Times New Roman"/>
                <a:cs typeface="Times New Roman"/>
              </a:rPr>
              <a:t>число, </a:t>
            </a:r>
            <a:r>
              <a:rPr sz="1800" b="1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E26C59"/>
                </a:solidFill>
                <a:latin typeface="Times New Roman"/>
                <a:cs typeface="Times New Roman"/>
              </a:rPr>
              <a:t>указывающее</a:t>
            </a:r>
            <a:r>
              <a:rPr sz="1800" b="1" spc="15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E26C59"/>
                </a:solidFill>
                <a:latin typeface="Times New Roman"/>
                <a:cs typeface="Times New Roman"/>
              </a:rPr>
              <a:t>диаметр</a:t>
            </a:r>
            <a:r>
              <a:rPr sz="1800" b="1" spc="-5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E26C59"/>
                </a:solidFill>
                <a:latin typeface="Times New Roman"/>
                <a:cs typeface="Times New Roman"/>
              </a:rPr>
              <a:t>диска</a:t>
            </a:r>
            <a:r>
              <a:rPr sz="1800" b="1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E26C59"/>
                </a:solidFill>
                <a:latin typeface="Times New Roman"/>
                <a:cs typeface="Times New Roman"/>
              </a:rPr>
              <a:t>колеса</a:t>
            </a:r>
            <a:r>
              <a:rPr sz="1800" b="1" spc="5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E26C59"/>
                </a:solidFill>
                <a:latin typeface="Times New Roman"/>
                <a:cs typeface="Times New Roman"/>
              </a:rPr>
              <a:t>в</a:t>
            </a:r>
            <a:r>
              <a:rPr sz="1800" b="1" spc="-15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E26C59"/>
                </a:solidFill>
                <a:latin typeface="Times New Roman"/>
                <a:cs typeface="Times New Roman"/>
              </a:rPr>
              <a:t>дюймах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Times New Roman"/>
                <a:cs typeface="Times New Roman"/>
              </a:rPr>
              <a:t>(</a:t>
            </a:r>
            <a:r>
              <a:rPr sz="18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в </a:t>
            </a:r>
            <a:r>
              <a:rPr sz="18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одном</a:t>
            </a:r>
            <a:r>
              <a:rPr sz="18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дюйме</a:t>
            </a:r>
            <a:r>
              <a:rPr sz="18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25,4</a:t>
            </a:r>
            <a:r>
              <a:rPr sz="18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мм</a:t>
            </a:r>
            <a:r>
              <a:rPr sz="1800" b="1" spc="-5" dirty="0">
                <a:latin typeface="Times New Roman"/>
                <a:cs typeface="Times New Roman"/>
              </a:rPr>
              <a:t>). </a:t>
            </a:r>
            <a:r>
              <a:rPr sz="1800" b="1" dirty="0">
                <a:latin typeface="Times New Roman"/>
                <a:cs typeface="Times New Roman"/>
              </a:rPr>
              <a:t>По</a:t>
            </a:r>
            <a:r>
              <a:rPr sz="1800" b="1" spc="-10" dirty="0">
                <a:latin typeface="Times New Roman"/>
                <a:cs typeface="Times New Roman"/>
              </a:rPr>
              <a:t> сути, </a:t>
            </a:r>
            <a:r>
              <a:rPr sz="1800" b="1" spc="-15" dirty="0">
                <a:latin typeface="Times New Roman"/>
                <a:cs typeface="Times New Roman"/>
              </a:rPr>
              <a:t>это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диаметр  </a:t>
            </a:r>
            <a:r>
              <a:rPr sz="1800" b="1" spc="-5" dirty="0">
                <a:latin typeface="Times New Roman"/>
                <a:cs typeface="Times New Roman"/>
              </a:rPr>
              <a:t>d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spc="-10" dirty="0">
                <a:latin typeface="Times New Roman"/>
                <a:cs typeface="Times New Roman"/>
              </a:rPr>
              <a:t>внутреннего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отверстия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в</a:t>
            </a:r>
            <a:r>
              <a:rPr sz="1800" b="1" spc="-10" dirty="0">
                <a:latin typeface="Times New Roman"/>
                <a:cs typeface="Times New Roman"/>
              </a:rPr>
              <a:t> шине.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Таким</a:t>
            </a:r>
            <a:r>
              <a:rPr sz="1800" b="1" spc="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образом,</a:t>
            </a:r>
            <a:endParaRPr sz="1800">
              <a:latin typeface="Times New Roman"/>
              <a:cs typeface="Times New Roman"/>
            </a:endParaRPr>
          </a:p>
          <a:p>
            <a:pPr marL="12700" marR="121285">
              <a:lnSpc>
                <a:spcPct val="100000"/>
              </a:lnSpc>
            </a:pPr>
            <a:r>
              <a:rPr sz="1800" b="1" spc="-10" dirty="0">
                <a:latin typeface="Times New Roman"/>
                <a:cs typeface="Times New Roman"/>
              </a:rPr>
              <a:t>общий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диаметр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колеса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 </a:t>
            </a:r>
            <a:r>
              <a:rPr sz="1800" b="1" spc="-10" dirty="0">
                <a:latin typeface="Times New Roman"/>
                <a:cs typeface="Times New Roman"/>
              </a:rPr>
              <a:t>легко найти,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зная</a:t>
            </a:r>
            <a:r>
              <a:rPr sz="1800" b="1" dirty="0">
                <a:latin typeface="Times New Roman"/>
                <a:cs typeface="Times New Roman"/>
              </a:rPr>
              <a:t> диаметр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диска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высоту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боковины.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Последний </a:t>
            </a:r>
            <a:r>
              <a:rPr sz="18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символ</a:t>
            </a:r>
            <a:r>
              <a:rPr sz="1800" b="1" spc="1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6EC0"/>
                </a:solidFill>
                <a:latin typeface="Times New Roman"/>
                <a:cs typeface="Times New Roman"/>
              </a:rPr>
              <a:t>в</a:t>
            </a:r>
            <a:r>
              <a:rPr sz="18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1800" b="1" spc="-20" dirty="0">
                <a:solidFill>
                  <a:srgbClr val="006EC0"/>
                </a:solidFill>
                <a:latin typeface="Times New Roman"/>
                <a:cs typeface="Times New Roman"/>
              </a:rPr>
              <a:t>маркировке</a:t>
            </a:r>
            <a:r>
              <a:rPr sz="1800" b="1" spc="4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006EC0"/>
                </a:solidFill>
                <a:latin typeface="Times New Roman"/>
                <a:cs typeface="Times New Roman"/>
              </a:rPr>
              <a:t>—</a:t>
            </a:r>
            <a:r>
              <a:rPr sz="1800" b="1" spc="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006EC0"/>
                </a:solidFill>
                <a:latin typeface="Times New Roman"/>
                <a:cs typeface="Times New Roman"/>
              </a:rPr>
              <a:t>индекс</a:t>
            </a:r>
            <a:r>
              <a:rPr sz="1800" b="1" spc="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скорости</a:t>
            </a:r>
            <a:r>
              <a:rPr sz="1800" b="1" spc="-10" dirty="0">
                <a:latin typeface="Times New Roman"/>
                <a:cs typeface="Times New Roman"/>
              </a:rPr>
              <a:t>.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Возможны 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дополнительные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маркировки,</a:t>
            </a:r>
            <a:r>
              <a:rPr sz="1800" b="1" spc="40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означающие</a:t>
            </a:r>
            <a:r>
              <a:rPr sz="1800" b="1" spc="4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допустимую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нагрузку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на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45" dirty="0">
                <a:latin typeface="Times New Roman"/>
                <a:cs typeface="Times New Roman"/>
              </a:rPr>
              <a:t>шину, </a:t>
            </a:r>
            <a:r>
              <a:rPr sz="1800" b="1" spc="-4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сезонность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использования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тип</a:t>
            </a:r>
            <a:r>
              <a:rPr sz="1800" b="1" spc="1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дорожного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покрытия,</a:t>
            </a:r>
            <a:r>
              <a:rPr sz="1800" b="1" spc="40" dirty="0">
                <a:latin typeface="Times New Roman"/>
                <a:cs typeface="Times New Roman"/>
              </a:rPr>
              <a:t> </a:t>
            </a:r>
            <a:r>
              <a:rPr sz="1800" b="1" spc="-30" dirty="0">
                <a:latin typeface="Times New Roman"/>
                <a:cs typeface="Times New Roman"/>
              </a:rPr>
              <a:t>где</a:t>
            </a:r>
            <a:r>
              <a:rPr sz="1800" b="1" spc="-10" dirty="0">
                <a:latin typeface="Times New Roman"/>
                <a:cs typeface="Times New Roman"/>
              </a:rPr>
              <a:t> рекомендуется 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использовать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45" dirty="0">
                <a:latin typeface="Times New Roman"/>
                <a:cs typeface="Times New Roman"/>
              </a:rPr>
              <a:t>шину.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1800" b="1" spc="-15" dirty="0">
                <a:latin typeface="Times New Roman"/>
                <a:cs typeface="Times New Roman"/>
              </a:rPr>
              <a:t>Завод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производит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spc="-20" dirty="0">
                <a:latin typeface="Times New Roman"/>
                <a:cs typeface="Times New Roman"/>
              </a:rPr>
              <a:t>автомобили</a:t>
            </a:r>
            <a:r>
              <a:rPr sz="1800" b="1" spc="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 </a:t>
            </a:r>
            <a:r>
              <a:rPr sz="1800" b="1" spc="-10" dirty="0">
                <a:latin typeface="Times New Roman"/>
                <a:cs typeface="Times New Roman"/>
              </a:rPr>
              <a:t>устанавливает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на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них</a:t>
            </a:r>
            <a:r>
              <a:rPr sz="1800" b="1" spc="20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шины</a:t>
            </a:r>
            <a:r>
              <a:rPr sz="1800" b="1" spc="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маркировкой: 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u="heavy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225/60</a:t>
            </a:r>
            <a:r>
              <a:rPr sz="1800" b="1" u="heavy" spc="-1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800" b="1"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R18</a:t>
            </a:r>
            <a:r>
              <a:rPr sz="18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.</a:t>
            </a:r>
            <a:r>
              <a:rPr sz="1800" b="1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Завод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допускает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установку</a:t>
            </a:r>
            <a:r>
              <a:rPr sz="1800" b="1" spc="15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шин</a:t>
            </a:r>
            <a:r>
              <a:rPr sz="1800" b="1" spc="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с </a:t>
            </a:r>
            <a:r>
              <a:rPr sz="1800" b="1" spc="-10" dirty="0">
                <a:latin typeface="Times New Roman"/>
                <a:cs typeface="Times New Roman"/>
              </a:rPr>
              <a:t>другими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маркировками.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В</a:t>
            </a:r>
            <a:r>
              <a:rPr sz="1800" b="1" spc="-10" dirty="0">
                <a:latin typeface="Times New Roman"/>
                <a:cs typeface="Times New Roman"/>
              </a:rPr>
              <a:t> таблице </a:t>
            </a:r>
            <a:r>
              <a:rPr sz="1800" b="1" spc="-434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показаны</a:t>
            </a:r>
            <a:r>
              <a:rPr sz="1800" b="1" spc="1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разрешённые</a:t>
            </a:r>
            <a:r>
              <a:rPr sz="1800" b="1" spc="3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размеры</a:t>
            </a:r>
            <a:r>
              <a:rPr sz="1800" b="1" dirty="0">
                <a:latin typeface="Times New Roman"/>
                <a:cs typeface="Times New Roman"/>
              </a:rPr>
              <a:t> </a:t>
            </a:r>
            <a:r>
              <a:rPr sz="1800" b="1" spc="-15" dirty="0">
                <a:latin typeface="Times New Roman"/>
                <a:cs typeface="Times New Roman"/>
              </a:rPr>
              <a:t>шин.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00429" y="1357312"/>
            <a:ext cx="3114670" cy="81913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8834119" y="6528625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31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26125"/>
            <a:ext cx="2270250" cy="3027000"/>
          </a:xfrm>
          <a:prstGeom prst="rect">
            <a:avLst/>
          </a:prstGeom>
        </p:spPr>
      </p:pic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22245" y="4065591"/>
          <a:ext cx="8377555" cy="2451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2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6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1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8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8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pPr marL="58039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Диаметр</a:t>
                      </a:r>
                      <a:r>
                        <a:rPr sz="16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latin typeface="Times New Roman"/>
                          <a:cs typeface="Times New Roman"/>
                        </a:rPr>
                        <a:t>диска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153795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(дюймы)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91440" marR="977265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Ширина 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ш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ины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sz="1600" b="1" dirty="0">
                          <a:latin typeface="Times New Roman"/>
                          <a:cs typeface="Times New Roman"/>
                        </a:rPr>
                        <a:t>мм)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17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18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19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19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215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215/65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215/60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24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разр.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24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разр.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225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225/60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R="3556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225/55,</a:t>
                      </a:r>
                      <a:r>
                        <a:rPr sz="2400" b="1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225/60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225/50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24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разр.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235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2400" b="1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разр.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235/55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235/50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235/45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428595" y="4071941"/>
            <a:ext cx="2072005" cy="1071880"/>
          </a:xfrm>
          <a:custGeom>
            <a:avLst/>
            <a:gdLst/>
            <a:ahLst/>
            <a:cxnLst/>
            <a:rect l="l" t="t" r="r" b="b"/>
            <a:pathLst>
              <a:path w="2072005" h="1071879">
                <a:moveTo>
                  <a:pt x="0" y="0"/>
                </a:moveTo>
                <a:lnTo>
                  <a:pt x="2071700" y="1071575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0" y="0"/>
            <a:ext cx="9143365" cy="4072254"/>
            <a:chOff x="0" y="0"/>
            <a:chExt cx="9143365" cy="4072254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71801" y="0"/>
              <a:ext cx="6071194" cy="407193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3214685"/>
              <a:ext cx="3114674" cy="819149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8425688" y="6425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32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5898" y="22350"/>
            <a:ext cx="831215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0000"/>
                </a:solidFill>
              </a:rPr>
              <a:t>1.</a:t>
            </a:r>
            <a:r>
              <a:rPr spc="-5" dirty="0">
                <a:solidFill>
                  <a:srgbClr val="FF0000"/>
                </a:solidFill>
              </a:rPr>
              <a:t> </a:t>
            </a:r>
            <a:r>
              <a:rPr spc="-20" dirty="0"/>
              <a:t>Какой</a:t>
            </a:r>
            <a:r>
              <a:rPr spc="20" dirty="0">
                <a:solidFill>
                  <a:srgbClr val="009900"/>
                </a:solid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наименьшей</a:t>
            </a:r>
            <a:r>
              <a:rPr u="heavy" spc="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ширины</a:t>
            </a:r>
            <a:r>
              <a:rPr u="heavy" spc="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шины</a:t>
            </a:r>
            <a:r>
              <a:rPr spc="10" dirty="0">
                <a:solidFill>
                  <a:srgbClr val="009900"/>
                </a:solidFill>
              </a:rPr>
              <a:t> </a:t>
            </a:r>
            <a:r>
              <a:rPr spc="-25" dirty="0"/>
              <a:t>можно</a:t>
            </a:r>
            <a:r>
              <a:rPr spc="20" dirty="0"/>
              <a:t> </a:t>
            </a:r>
            <a:r>
              <a:rPr spc="-15" dirty="0"/>
              <a:t>устанавливать </a:t>
            </a:r>
            <a:r>
              <a:rPr spc="-585" dirty="0"/>
              <a:t> </a:t>
            </a:r>
            <a:r>
              <a:rPr spc="-5" dirty="0"/>
              <a:t>на</a:t>
            </a:r>
            <a:r>
              <a:rPr spc="5" dirty="0"/>
              <a:t> </a:t>
            </a:r>
            <a:r>
              <a:rPr spc="-20" dirty="0"/>
              <a:t>автомобиль,</a:t>
            </a:r>
            <a:r>
              <a:rPr spc="30" dirty="0"/>
              <a:t> </a:t>
            </a:r>
            <a:r>
              <a:rPr spc="5" dirty="0"/>
              <a:t>если</a:t>
            </a:r>
            <a:r>
              <a:rPr spc="-10" dirty="0">
                <a:solidFill>
                  <a:srgbClr val="009900"/>
                </a:solidFill>
              </a:rPr>
              <a:t> </a:t>
            </a:r>
            <a:r>
              <a:rPr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диаметр</a:t>
            </a:r>
            <a:r>
              <a:rPr u="heavy" spc="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диска</a:t>
            </a:r>
            <a:r>
              <a:rPr u="heavy" spc="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равен</a:t>
            </a:r>
            <a:r>
              <a:rPr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19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дюймам</a:t>
            </a:r>
            <a:r>
              <a:rPr spc="-5" dirty="0"/>
              <a:t>? </a:t>
            </a:r>
            <a:r>
              <a:rPr dirty="0"/>
              <a:t> </a:t>
            </a:r>
            <a:r>
              <a:rPr spc="-5" dirty="0"/>
              <a:t>Ответ</a:t>
            </a:r>
            <a:r>
              <a:rPr spc="-25" dirty="0"/>
              <a:t> </a:t>
            </a:r>
            <a:r>
              <a:rPr spc="-5" dirty="0"/>
              <a:t>дайте</a:t>
            </a:r>
            <a:r>
              <a:rPr dirty="0"/>
              <a:t> в </a:t>
            </a:r>
            <a:r>
              <a:rPr spc="-5" dirty="0"/>
              <a:t>миллиметрах.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415895" y="1130292"/>
            <a:ext cx="8383905" cy="2463800"/>
            <a:chOff x="415895" y="1130292"/>
            <a:chExt cx="8383905" cy="2463800"/>
          </a:xfrm>
        </p:grpSpPr>
        <p:sp>
          <p:nvSpPr>
            <p:cNvPr id="4" name="object 4"/>
            <p:cNvSpPr/>
            <p:nvPr/>
          </p:nvSpPr>
          <p:spPr>
            <a:xfrm>
              <a:off x="428599" y="1142986"/>
              <a:ext cx="8358505" cy="1066800"/>
            </a:xfrm>
            <a:custGeom>
              <a:avLst/>
              <a:gdLst/>
              <a:ahLst/>
              <a:cxnLst/>
              <a:rect l="l" t="t" r="r" b="b"/>
              <a:pathLst>
                <a:path w="8358505" h="1066800">
                  <a:moveTo>
                    <a:pt x="2052891" y="0"/>
                  </a:moveTo>
                  <a:lnTo>
                    <a:pt x="0" y="0"/>
                  </a:lnTo>
                  <a:lnTo>
                    <a:pt x="0" y="1066800"/>
                  </a:lnTo>
                  <a:lnTo>
                    <a:pt x="2052891" y="1066800"/>
                  </a:lnTo>
                  <a:lnTo>
                    <a:pt x="2052891" y="0"/>
                  </a:lnTo>
                  <a:close/>
                </a:path>
                <a:path w="8358505" h="1066800">
                  <a:moveTo>
                    <a:pt x="8358238" y="0"/>
                  </a:moveTo>
                  <a:lnTo>
                    <a:pt x="6929488" y="0"/>
                  </a:lnTo>
                  <a:lnTo>
                    <a:pt x="5500725" y="0"/>
                  </a:lnTo>
                  <a:lnTo>
                    <a:pt x="3429025" y="0"/>
                  </a:lnTo>
                  <a:lnTo>
                    <a:pt x="2052904" y="0"/>
                  </a:lnTo>
                  <a:lnTo>
                    <a:pt x="2052904" y="1066800"/>
                  </a:lnTo>
                  <a:lnTo>
                    <a:pt x="3429025" y="1066800"/>
                  </a:lnTo>
                  <a:lnTo>
                    <a:pt x="5500725" y="1066800"/>
                  </a:lnTo>
                  <a:lnTo>
                    <a:pt x="6929488" y="1066800"/>
                  </a:lnTo>
                  <a:lnTo>
                    <a:pt x="8358238" y="1066800"/>
                  </a:lnTo>
                  <a:lnTo>
                    <a:pt x="8358238" y="0"/>
                  </a:lnTo>
                  <a:close/>
                </a:path>
              </a:pathLst>
            </a:custGeom>
            <a:solidFill>
              <a:srgbClr val="CCC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28599" y="2209787"/>
              <a:ext cx="8358505" cy="457200"/>
            </a:xfrm>
            <a:custGeom>
              <a:avLst/>
              <a:gdLst/>
              <a:ahLst/>
              <a:cxnLst/>
              <a:rect l="l" t="t" r="r" b="b"/>
              <a:pathLst>
                <a:path w="8358505" h="457200">
                  <a:moveTo>
                    <a:pt x="2052891" y="0"/>
                  </a:moveTo>
                  <a:lnTo>
                    <a:pt x="0" y="0"/>
                  </a:lnTo>
                  <a:lnTo>
                    <a:pt x="0" y="457200"/>
                  </a:lnTo>
                  <a:lnTo>
                    <a:pt x="2052891" y="457200"/>
                  </a:lnTo>
                  <a:lnTo>
                    <a:pt x="2052891" y="0"/>
                  </a:lnTo>
                  <a:close/>
                </a:path>
                <a:path w="8358505" h="457200">
                  <a:moveTo>
                    <a:pt x="8358238" y="0"/>
                  </a:moveTo>
                  <a:lnTo>
                    <a:pt x="6929488" y="0"/>
                  </a:lnTo>
                  <a:lnTo>
                    <a:pt x="5500725" y="0"/>
                  </a:lnTo>
                  <a:lnTo>
                    <a:pt x="3429025" y="0"/>
                  </a:lnTo>
                  <a:lnTo>
                    <a:pt x="2052904" y="0"/>
                  </a:lnTo>
                  <a:lnTo>
                    <a:pt x="2052904" y="457200"/>
                  </a:lnTo>
                  <a:lnTo>
                    <a:pt x="3429025" y="457200"/>
                  </a:lnTo>
                  <a:lnTo>
                    <a:pt x="5500725" y="457200"/>
                  </a:lnTo>
                  <a:lnTo>
                    <a:pt x="6929488" y="457200"/>
                  </a:lnTo>
                  <a:lnTo>
                    <a:pt x="8358238" y="457200"/>
                  </a:lnTo>
                  <a:lnTo>
                    <a:pt x="8358238" y="0"/>
                  </a:lnTo>
                  <a:close/>
                </a:path>
              </a:pathLst>
            </a:custGeom>
            <a:solidFill>
              <a:srgbClr val="FAD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28599" y="2666987"/>
              <a:ext cx="8358505" cy="457200"/>
            </a:xfrm>
            <a:custGeom>
              <a:avLst/>
              <a:gdLst/>
              <a:ahLst/>
              <a:cxnLst/>
              <a:rect l="l" t="t" r="r" b="b"/>
              <a:pathLst>
                <a:path w="8358505" h="457200">
                  <a:moveTo>
                    <a:pt x="2052891" y="0"/>
                  </a:moveTo>
                  <a:lnTo>
                    <a:pt x="0" y="0"/>
                  </a:lnTo>
                  <a:lnTo>
                    <a:pt x="0" y="457200"/>
                  </a:lnTo>
                  <a:lnTo>
                    <a:pt x="2052891" y="457200"/>
                  </a:lnTo>
                  <a:lnTo>
                    <a:pt x="2052891" y="0"/>
                  </a:lnTo>
                  <a:close/>
                </a:path>
                <a:path w="8358505" h="457200">
                  <a:moveTo>
                    <a:pt x="8358238" y="0"/>
                  </a:moveTo>
                  <a:lnTo>
                    <a:pt x="6929488" y="0"/>
                  </a:lnTo>
                  <a:lnTo>
                    <a:pt x="5500725" y="0"/>
                  </a:lnTo>
                  <a:lnTo>
                    <a:pt x="3429025" y="0"/>
                  </a:lnTo>
                  <a:lnTo>
                    <a:pt x="2052904" y="0"/>
                  </a:lnTo>
                  <a:lnTo>
                    <a:pt x="2052904" y="457200"/>
                  </a:lnTo>
                  <a:lnTo>
                    <a:pt x="3429025" y="457200"/>
                  </a:lnTo>
                  <a:lnTo>
                    <a:pt x="5500725" y="457200"/>
                  </a:lnTo>
                  <a:lnTo>
                    <a:pt x="6929488" y="457200"/>
                  </a:lnTo>
                  <a:lnTo>
                    <a:pt x="8358238" y="457200"/>
                  </a:lnTo>
                  <a:lnTo>
                    <a:pt x="8358238" y="0"/>
                  </a:lnTo>
                  <a:close/>
                </a:path>
              </a:pathLst>
            </a:custGeom>
            <a:solidFill>
              <a:srgbClr val="FCED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28599" y="3124187"/>
              <a:ext cx="8358505" cy="457834"/>
            </a:xfrm>
            <a:custGeom>
              <a:avLst/>
              <a:gdLst/>
              <a:ahLst/>
              <a:cxnLst/>
              <a:rect l="l" t="t" r="r" b="b"/>
              <a:pathLst>
                <a:path w="8358505" h="457835">
                  <a:moveTo>
                    <a:pt x="2052891" y="0"/>
                  </a:moveTo>
                  <a:lnTo>
                    <a:pt x="0" y="0"/>
                  </a:lnTo>
                  <a:lnTo>
                    <a:pt x="0" y="457212"/>
                  </a:lnTo>
                  <a:lnTo>
                    <a:pt x="2052891" y="457212"/>
                  </a:lnTo>
                  <a:lnTo>
                    <a:pt x="2052891" y="0"/>
                  </a:lnTo>
                  <a:close/>
                </a:path>
                <a:path w="8358505" h="457835">
                  <a:moveTo>
                    <a:pt x="8358238" y="0"/>
                  </a:moveTo>
                  <a:lnTo>
                    <a:pt x="6929488" y="0"/>
                  </a:lnTo>
                  <a:lnTo>
                    <a:pt x="5500725" y="0"/>
                  </a:lnTo>
                  <a:lnTo>
                    <a:pt x="3429025" y="0"/>
                  </a:lnTo>
                  <a:lnTo>
                    <a:pt x="2052904" y="0"/>
                  </a:lnTo>
                  <a:lnTo>
                    <a:pt x="2052904" y="457212"/>
                  </a:lnTo>
                  <a:lnTo>
                    <a:pt x="3429025" y="457212"/>
                  </a:lnTo>
                  <a:lnTo>
                    <a:pt x="5500725" y="457212"/>
                  </a:lnTo>
                  <a:lnTo>
                    <a:pt x="6929488" y="457212"/>
                  </a:lnTo>
                  <a:lnTo>
                    <a:pt x="8358238" y="457212"/>
                  </a:lnTo>
                  <a:lnTo>
                    <a:pt x="8358238" y="0"/>
                  </a:lnTo>
                  <a:close/>
                </a:path>
              </a:pathLst>
            </a:custGeom>
            <a:solidFill>
              <a:srgbClr val="FADD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481497" y="1136642"/>
              <a:ext cx="0" cy="2451100"/>
            </a:xfrm>
            <a:custGeom>
              <a:avLst/>
              <a:gdLst/>
              <a:ahLst/>
              <a:cxnLst/>
              <a:rect l="l" t="t" r="r" b="b"/>
              <a:pathLst>
                <a:path h="2451100">
                  <a:moveTo>
                    <a:pt x="0" y="0"/>
                  </a:moveTo>
                  <a:lnTo>
                    <a:pt x="0" y="245110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857619" y="1136642"/>
              <a:ext cx="0" cy="2451100"/>
            </a:xfrm>
            <a:custGeom>
              <a:avLst/>
              <a:gdLst/>
              <a:ahLst/>
              <a:cxnLst/>
              <a:rect l="l" t="t" r="r" b="b"/>
              <a:pathLst>
                <a:path h="2451100">
                  <a:moveTo>
                    <a:pt x="0" y="0"/>
                  </a:moveTo>
                  <a:lnTo>
                    <a:pt x="0" y="245110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929322" y="1136642"/>
              <a:ext cx="0" cy="2451100"/>
            </a:xfrm>
            <a:custGeom>
              <a:avLst/>
              <a:gdLst/>
              <a:ahLst/>
              <a:cxnLst/>
              <a:rect l="l" t="t" r="r" b="b"/>
              <a:pathLst>
                <a:path h="2451100">
                  <a:moveTo>
                    <a:pt x="0" y="0"/>
                  </a:moveTo>
                  <a:lnTo>
                    <a:pt x="0" y="245110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358082" y="1136643"/>
              <a:ext cx="0" cy="2451100"/>
            </a:xfrm>
            <a:custGeom>
              <a:avLst/>
              <a:gdLst/>
              <a:ahLst/>
              <a:cxnLst/>
              <a:rect l="l" t="t" r="r" b="b"/>
              <a:pathLst>
                <a:path h="2451100">
                  <a:moveTo>
                    <a:pt x="0" y="0"/>
                  </a:moveTo>
                  <a:lnTo>
                    <a:pt x="0" y="245110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22245" y="2209793"/>
              <a:ext cx="8371205" cy="0"/>
            </a:xfrm>
            <a:custGeom>
              <a:avLst/>
              <a:gdLst/>
              <a:ahLst/>
              <a:cxnLst/>
              <a:rect l="l" t="t" r="r" b="b"/>
              <a:pathLst>
                <a:path w="8371205">
                  <a:moveTo>
                    <a:pt x="0" y="0"/>
                  </a:moveTo>
                  <a:lnTo>
                    <a:pt x="8370951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22245" y="2666993"/>
              <a:ext cx="8371205" cy="0"/>
            </a:xfrm>
            <a:custGeom>
              <a:avLst/>
              <a:gdLst/>
              <a:ahLst/>
              <a:cxnLst/>
              <a:rect l="l" t="t" r="r" b="b"/>
              <a:pathLst>
                <a:path w="8371205">
                  <a:moveTo>
                    <a:pt x="0" y="0"/>
                  </a:moveTo>
                  <a:lnTo>
                    <a:pt x="8370951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22245" y="3124193"/>
              <a:ext cx="8371205" cy="0"/>
            </a:xfrm>
            <a:custGeom>
              <a:avLst/>
              <a:gdLst/>
              <a:ahLst/>
              <a:cxnLst/>
              <a:rect l="l" t="t" r="r" b="b"/>
              <a:pathLst>
                <a:path w="8371205">
                  <a:moveTo>
                    <a:pt x="0" y="0"/>
                  </a:moveTo>
                  <a:lnTo>
                    <a:pt x="8370951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28595" y="1136644"/>
              <a:ext cx="0" cy="2451100"/>
            </a:xfrm>
            <a:custGeom>
              <a:avLst/>
              <a:gdLst/>
              <a:ahLst/>
              <a:cxnLst/>
              <a:rect l="l" t="t" r="r" b="b"/>
              <a:pathLst>
                <a:path h="2451100">
                  <a:moveTo>
                    <a:pt x="0" y="0"/>
                  </a:moveTo>
                  <a:lnTo>
                    <a:pt x="0" y="245110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786840" y="1136644"/>
              <a:ext cx="0" cy="2451100"/>
            </a:xfrm>
            <a:custGeom>
              <a:avLst/>
              <a:gdLst/>
              <a:ahLst/>
              <a:cxnLst/>
              <a:rect l="l" t="t" r="r" b="b"/>
              <a:pathLst>
                <a:path h="2451100">
                  <a:moveTo>
                    <a:pt x="0" y="0"/>
                  </a:moveTo>
                  <a:lnTo>
                    <a:pt x="0" y="245110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22245" y="1142994"/>
              <a:ext cx="8371205" cy="0"/>
            </a:xfrm>
            <a:custGeom>
              <a:avLst/>
              <a:gdLst/>
              <a:ahLst/>
              <a:cxnLst/>
              <a:rect l="l" t="t" r="r" b="b"/>
              <a:pathLst>
                <a:path w="8371205">
                  <a:moveTo>
                    <a:pt x="0" y="0"/>
                  </a:moveTo>
                  <a:lnTo>
                    <a:pt x="8370951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22245" y="3581396"/>
              <a:ext cx="8371205" cy="0"/>
            </a:xfrm>
            <a:custGeom>
              <a:avLst/>
              <a:gdLst/>
              <a:ahLst/>
              <a:cxnLst/>
              <a:rect l="l" t="t" r="r" b="b"/>
              <a:pathLst>
                <a:path w="8371205">
                  <a:moveTo>
                    <a:pt x="0" y="0"/>
                  </a:moveTo>
                  <a:lnTo>
                    <a:pt x="8370951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07443" y="1169908"/>
            <a:ext cx="1894839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165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Times New Roman"/>
                <a:cs typeface="Times New Roman"/>
              </a:rPr>
              <a:t>Диаметр</a:t>
            </a:r>
            <a:r>
              <a:rPr sz="1600" b="1" spc="-50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диска</a:t>
            </a:r>
            <a:endParaRPr sz="1600">
              <a:latin typeface="Times New Roman"/>
              <a:cs typeface="Times New Roman"/>
            </a:endParaRPr>
          </a:p>
          <a:p>
            <a:pPr marL="1074420">
              <a:lnSpc>
                <a:spcPct val="100000"/>
              </a:lnSpc>
            </a:pPr>
            <a:r>
              <a:rPr sz="1600" b="1" spc="-10" dirty="0">
                <a:latin typeface="Times New Roman"/>
                <a:cs typeface="Times New Roman"/>
              </a:rPr>
              <a:t>(д</a:t>
            </a:r>
            <a:r>
              <a:rPr sz="1600" b="1" spc="-5" dirty="0">
                <a:latin typeface="Times New Roman"/>
                <a:cs typeface="Times New Roman"/>
              </a:rPr>
              <a:t>юймы)</a:t>
            </a:r>
            <a:endParaRPr sz="1600">
              <a:latin typeface="Times New Roman"/>
              <a:cs typeface="Times New Roman"/>
            </a:endParaRPr>
          </a:p>
          <a:p>
            <a:pPr marL="12700" marR="897255">
              <a:lnSpc>
                <a:spcPct val="100000"/>
              </a:lnSpc>
            </a:pPr>
            <a:r>
              <a:rPr sz="1600" b="1" spc="-5" dirty="0">
                <a:latin typeface="Times New Roman"/>
                <a:cs typeface="Times New Roman"/>
              </a:rPr>
              <a:t>Ширина </a:t>
            </a:r>
            <a:r>
              <a:rPr sz="1600" b="1" dirty="0">
                <a:latin typeface="Times New Roman"/>
                <a:cs typeface="Times New Roman"/>
              </a:rPr>
              <a:t> </a:t>
            </a:r>
            <a:r>
              <a:rPr sz="1600" b="1" spc="-10" dirty="0">
                <a:latin typeface="Times New Roman"/>
                <a:cs typeface="Times New Roman"/>
              </a:rPr>
              <a:t>ш</a:t>
            </a:r>
            <a:r>
              <a:rPr sz="1600" b="1" spc="-5" dirty="0">
                <a:latin typeface="Times New Roman"/>
                <a:cs typeface="Times New Roman"/>
              </a:rPr>
              <a:t>ины</a:t>
            </a:r>
            <a:r>
              <a:rPr sz="1600" b="1" spc="-10" dirty="0">
                <a:latin typeface="Times New Roman"/>
                <a:cs typeface="Times New Roman"/>
              </a:rPr>
              <a:t>(</a:t>
            </a:r>
            <a:r>
              <a:rPr sz="1600" b="1" spc="-5" dirty="0">
                <a:latin typeface="Times New Roman"/>
                <a:cs typeface="Times New Roman"/>
              </a:rPr>
              <a:t>мм)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004078" y="1165336"/>
            <a:ext cx="52330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36089" algn="l"/>
                <a:tab pos="3486150" algn="l"/>
                <a:tab pos="4914900" algn="l"/>
              </a:tabLst>
            </a:pPr>
            <a:r>
              <a:rPr sz="2400" b="1" dirty="0">
                <a:latin typeface="Times New Roman"/>
                <a:cs typeface="Times New Roman"/>
              </a:rPr>
              <a:t>17	18	19	20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50132" y="2233660"/>
            <a:ext cx="4095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5" dirty="0">
                <a:latin typeface="Times New Roman"/>
                <a:cs typeface="Times New Roman"/>
              </a:rPr>
              <a:t>215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732838" y="2232136"/>
            <a:ext cx="8731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215/65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456482" y="2232136"/>
            <a:ext cx="8731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215/60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6007913" y="2232136"/>
            <a:ext cx="11626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Не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разр.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436816" y="2232136"/>
            <a:ext cx="11626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Не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разр.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250132" y="2690860"/>
            <a:ext cx="4095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5" dirty="0">
                <a:latin typeface="Times New Roman"/>
                <a:cs typeface="Times New Roman"/>
              </a:rPr>
              <a:t>225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732838" y="2689336"/>
            <a:ext cx="8731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225/60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3936359" y="2689336"/>
            <a:ext cx="18713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225/55,</a:t>
            </a:r>
            <a:r>
              <a:rPr sz="2400" b="1" spc="-1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225/60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008061" y="2689336"/>
            <a:ext cx="8731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225/50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436963" y="2689336"/>
            <a:ext cx="11626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Times New Roman"/>
                <a:cs typeface="Times New Roman"/>
              </a:rPr>
              <a:t>Не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разр.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250132" y="3148060"/>
            <a:ext cx="4095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spc="5" dirty="0">
                <a:latin typeface="Times New Roman"/>
                <a:cs typeface="Times New Roman"/>
              </a:rPr>
              <a:t>235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588058" y="3146536"/>
            <a:ext cx="57219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80870" algn="l"/>
                <a:tab pos="3432175" algn="l"/>
                <a:tab pos="4860925" algn="l"/>
              </a:tabLst>
            </a:pPr>
            <a:r>
              <a:rPr sz="2400" b="1" spc="5" dirty="0">
                <a:latin typeface="Times New Roman"/>
                <a:cs typeface="Times New Roman"/>
              </a:rPr>
              <a:t>Н</a:t>
            </a:r>
            <a:r>
              <a:rPr sz="2400" b="1" dirty="0">
                <a:latin typeface="Times New Roman"/>
                <a:cs typeface="Times New Roman"/>
              </a:rPr>
              <a:t>е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р</a:t>
            </a:r>
            <a:r>
              <a:rPr sz="2400" b="1" dirty="0">
                <a:latin typeface="Times New Roman"/>
                <a:cs typeface="Times New Roman"/>
              </a:rPr>
              <a:t>а</a:t>
            </a:r>
            <a:r>
              <a:rPr sz="2400" b="1" spc="-5" dirty="0">
                <a:latin typeface="Times New Roman"/>
                <a:cs typeface="Times New Roman"/>
              </a:rPr>
              <a:t>зр</a:t>
            </a:r>
            <a:r>
              <a:rPr sz="2400" b="1" dirty="0">
                <a:latin typeface="Times New Roman"/>
                <a:cs typeface="Times New Roman"/>
              </a:rPr>
              <a:t>.	235/55	235/50	235/45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419070" y="1133458"/>
            <a:ext cx="6310630" cy="1848485"/>
            <a:chOff x="419070" y="1133458"/>
            <a:chExt cx="6310630" cy="1848485"/>
          </a:xfrm>
        </p:grpSpPr>
        <p:sp>
          <p:nvSpPr>
            <p:cNvPr id="34" name="object 34"/>
            <p:cNvSpPr/>
            <p:nvPr/>
          </p:nvSpPr>
          <p:spPr>
            <a:xfrm>
              <a:off x="428595" y="1142983"/>
              <a:ext cx="2072005" cy="1071880"/>
            </a:xfrm>
            <a:custGeom>
              <a:avLst/>
              <a:gdLst/>
              <a:ahLst/>
              <a:cxnLst/>
              <a:rect l="l" t="t" r="r" b="b"/>
              <a:pathLst>
                <a:path w="2072005" h="1071880">
                  <a:moveTo>
                    <a:pt x="0" y="0"/>
                  </a:moveTo>
                  <a:lnTo>
                    <a:pt x="2071700" y="107157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643740" y="1500174"/>
              <a:ext cx="1905" cy="1463040"/>
            </a:xfrm>
            <a:custGeom>
              <a:avLst/>
              <a:gdLst/>
              <a:ahLst/>
              <a:cxnLst/>
              <a:rect l="l" t="t" r="r" b="b"/>
              <a:pathLst>
                <a:path w="1904" h="1463039">
                  <a:moveTo>
                    <a:pt x="1549" y="0"/>
                  </a:moveTo>
                  <a:lnTo>
                    <a:pt x="0" y="1462481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6577194" y="2848274"/>
              <a:ext cx="133350" cy="114935"/>
            </a:xfrm>
            <a:custGeom>
              <a:avLst/>
              <a:gdLst/>
              <a:ahLst/>
              <a:cxnLst/>
              <a:rect l="l" t="t" r="r" b="b"/>
              <a:pathLst>
                <a:path w="133350" h="114935">
                  <a:moveTo>
                    <a:pt x="133350" y="152"/>
                  </a:moveTo>
                  <a:lnTo>
                    <a:pt x="66548" y="114376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171396" y="2857953"/>
              <a:ext cx="4401185" cy="71120"/>
            </a:xfrm>
            <a:custGeom>
              <a:avLst/>
              <a:gdLst/>
              <a:ahLst/>
              <a:cxnLst/>
              <a:rect l="l" t="t" r="r" b="b"/>
              <a:pathLst>
                <a:path w="4401184" h="71119">
                  <a:moveTo>
                    <a:pt x="4400867" y="70980"/>
                  </a:moveTo>
                  <a:lnTo>
                    <a:pt x="0" y="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2171399" y="2809340"/>
              <a:ext cx="86995" cy="100330"/>
            </a:xfrm>
            <a:custGeom>
              <a:avLst/>
              <a:gdLst/>
              <a:ahLst/>
              <a:cxnLst/>
              <a:rect l="l" t="t" r="r" b="b"/>
              <a:pathLst>
                <a:path w="86994" h="100330">
                  <a:moveTo>
                    <a:pt x="84899" y="99999"/>
                  </a:moveTo>
                  <a:lnTo>
                    <a:pt x="0" y="48615"/>
                  </a:lnTo>
                  <a:lnTo>
                    <a:pt x="86512" y="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793088" y="3664141"/>
            <a:ext cx="1831339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225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808719" y="6579298"/>
            <a:ext cx="280670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25"/>
              </a:lnSpc>
            </a:pPr>
            <a:fld id="{81D60167-4931-47E6-BA6A-407CBD079E47}" type="slidenum">
              <a:rPr sz="1600" b="1" spc="-5" dirty="0">
                <a:latin typeface="Calibri"/>
                <a:cs typeface="Calibri"/>
              </a:rPr>
              <a:t>33</a:t>
            </a:fld>
            <a:endParaRPr sz="16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650972" y="6021595"/>
            <a:ext cx="19196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0,25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267622" y="3951418"/>
            <a:ext cx="8761730" cy="2194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728980">
              <a:lnSpc>
                <a:spcPct val="100000"/>
              </a:lnSpc>
              <a:spcBef>
                <a:spcPts val="100"/>
              </a:spcBef>
              <a:tabLst>
                <a:tab pos="1637664" algn="l"/>
              </a:tabLst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3.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На</a:t>
            </a:r>
            <a:r>
              <a:rPr sz="24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сколько</a:t>
            </a:r>
            <a:r>
              <a:rPr sz="2400" b="1" u="heavy" spc="3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миллиметров</a:t>
            </a:r>
            <a:r>
              <a:rPr sz="2400" b="1" u="heavy" spc="5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радиус</a:t>
            </a:r>
            <a:r>
              <a:rPr sz="24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колеса</a:t>
            </a:r>
            <a:r>
              <a:rPr sz="2400" b="1" spc="3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 </a:t>
            </a:r>
            <a:r>
              <a:rPr sz="2400" b="1" spc="-15" dirty="0">
                <a:latin typeface="Times New Roman"/>
                <a:cs typeface="Times New Roman"/>
              </a:rPr>
              <a:t>маркировкой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215/60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R18	</a:t>
            </a:r>
            <a:r>
              <a:rPr sz="24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меньше</a:t>
            </a:r>
            <a:r>
              <a:rPr sz="2400" b="1" spc="-5" dirty="0">
                <a:latin typeface="Times New Roman"/>
                <a:cs typeface="Times New Roman"/>
              </a:rPr>
              <a:t>,</a:t>
            </a:r>
            <a:r>
              <a:rPr sz="2400" b="1" dirty="0">
                <a:latin typeface="Times New Roman"/>
                <a:cs typeface="Times New Roman"/>
              </a:rPr>
              <a:t> чем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радиус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колеса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 </a:t>
            </a:r>
            <a:r>
              <a:rPr sz="2400" b="1" spc="-15" dirty="0">
                <a:latin typeface="Times New Roman"/>
                <a:cs typeface="Times New Roman"/>
              </a:rPr>
              <a:t>маркировкой 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235/55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R18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?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ts val="2680"/>
              </a:lnSpc>
              <a:tabLst>
                <a:tab pos="1462405" algn="l"/>
              </a:tabLst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Решение.	</a:t>
            </a:r>
            <a:r>
              <a:rPr sz="2400" b="1" spc="-5" dirty="0">
                <a:latin typeface="Times New Roman"/>
                <a:cs typeface="Times New Roman"/>
              </a:rPr>
              <a:t>R</a:t>
            </a:r>
            <a:r>
              <a:rPr sz="2400" b="1" spc="-7" baseline="-20833" dirty="0">
                <a:latin typeface="Times New Roman"/>
                <a:cs typeface="Times New Roman"/>
              </a:rPr>
              <a:t>2</a:t>
            </a:r>
            <a:r>
              <a:rPr sz="2400" b="1" spc="-5" dirty="0">
                <a:latin typeface="Times New Roman"/>
                <a:cs typeface="Times New Roman"/>
              </a:rPr>
              <a:t>-R</a:t>
            </a:r>
            <a:r>
              <a:rPr sz="2400" b="1" spc="-7" baseline="-20833" dirty="0">
                <a:latin typeface="Times New Roman"/>
                <a:cs typeface="Times New Roman"/>
              </a:rPr>
              <a:t>1</a:t>
            </a:r>
            <a:r>
              <a:rPr sz="2400" b="1" spc="300" baseline="-20833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 </a:t>
            </a:r>
            <a:r>
              <a:rPr sz="2400" b="1" spc="-5" dirty="0">
                <a:latin typeface="Times New Roman"/>
                <a:cs typeface="Times New Roman"/>
              </a:rPr>
              <a:t>(d </a:t>
            </a:r>
            <a:r>
              <a:rPr sz="2400" b="1" dirty="0">
                <a:latin typeface="Times New Roman"/>
                <a:cs typeface="Times New Roman"/>
              </a:rPr>
              <a:t>+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2H</a:t>
            </a:r>
            <a:r>
              <a:rPr sz="2400" b="1" baseline="-20833" dirty="0">
                <a:latin typeface="Times New Roman"/>
                <a:cs typeface="Times New Roman"/>
              </a:rPr>
              <a:t>2</a:t>
            </a:r>
            <a:r>
              <a:rPr sz="2400" b="1" dirty="0">
                <a:latin typeface="Times New Roman"/>
                <a:cs typeface="Times New Roman"/>
              </a:rPr>
              <a:t>)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 </a:t>
            </a:r>
            <a:r>
              <a:rPr sz="2400" b="1" spc="-5" dirty="0">
                <a:latin typeface="Times New Roman"/>
                <a:cs typeface="Times New Roman"/>
              </a:rPr>
              <a:t>(d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+ 2H</a:t>
            </a:r>
            <a:r>
              <a:rPr sz="2400" b="1" baseline="-20833" dirty="0">
                <a:latin typeface="Times New Roman"/>
                <a:cs typeface="Times New Roman"/>
              </a:rPr>
              <a:t>1</a:t>
            </a:r>
            <a:r>
              <a:rPr sz="2400" b="1" dirty="0">
                <a:latin typeface="Times New Roman"/>
                <a:cs typeface="Times New Roman"/>
              </a:rPr>
              <a:t>)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5" dirty="0">
                <a:latin typeface="Times New Roman"/>
                <a:cs typeface="Times New Roman"/>
              </a:rPr>
              <a:t> d </a:t>
            </a:r>
            <a:r>
              <a:rPr sz="2400" b="1" dirty="0">
                <a:latin typeface="Times New Roman"/>
                <a:cs typeface="Times New Roman"/>
              </a:rPr>
              <a:t>+ 2H</a:t>
            </a:r>
            <a:r>
              <a:rPr sz="2400" b="1" baseline="-20833" dirty="0">
                <a:latin typeface="Times New Roman"/>
                <a:cs typeface="Times New Roman"/>
              </a:rPr>
              <a:t>2</a:t>
            </a:r>
            <a:r>
              <a:rPr sz="2400" b="1" spc="277" baseline="-20833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-2H</a:t>
            </a:r>
            <a:r>
              <a:rPr sz="2400" b="1" baseline="-20833" dirty="0">
                <a:latin typeface="Times New Roman"/>
                <a:cs typeface="Times New Roman"/>
              </a:rPr>
              <a:t>1</a:t>
            </a:r>
            <a:r>
              <a:rPr sz="2400" b="1" spc="-22" baseline="-20833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2H</a:t>
            </a:r>
            <a:r>
              <a:rPr sz="2400" b="1" baseline="-20833" dirty="0">
                <a:latin typeface="Times New Roman"/>
                <a:cs typeface="Times New Roman"/>
              </a:rPr>
              <a:t>2</a:t>
            </a:r>
            <a:r>
              <a:rPr sz="2400" b="1" spc="284" baseline="-20833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</a:t>
            </a:r>
            <a:endParaRPr sz="2400">
              <a:latin typeface="Times New Roman"/>
              <a:cs typeface="Times New Roman"/>
            </a:endParaRPr>
          </a:p>
          <a:p>
            <a:pPr marL="38100" marR="30480">
              <a:lnSpc>
                <a:spcPct val="100000"/>
              </a:lnSpc>
              <a:tabLst>
                <a:tab pos="2779395" algn="l"/>
                <a:tab pos="3710940" algn="l"/>
              </a:tabLst>
            </a:pPr>
            <a:r>
              <a:rPr sz="2400" b="1" dirty="0">
                <a:latin typeface="Times New Roman"/>
                <a:cs typeface="Times New Roman"/>
              </a:rPr>
              <a:t>2H</a:t>
            </a:r>
            <a:r>
              <a:rPr sz="2400" b="1" baseline="-20833" dirty="0">
                <a:latin typeface="Times New Roman"/>
                <a:cs typeface="Times New Roman"/>
              </a:rPr>
              <a:t>1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2(H</a:t>
            </a:r>
            <a:r>
              <a:rPr sz="2400" b="1" baseline="-20833" dirty="0">
                <a:latin typeface="Times New Roman"/>
                <a:cs typeface="Times New Roman"/>
              </a:rPr>
              <a:t>2</a:t>
            </a:r>
            <a:r>
              <a:rPr sz="2400" b="1" spc="292" baseline="-20833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H</a:t>
            </a:r>
            <a:r>
              <a:rPr sz="2400" b="1" baseline="-20833" dirty="0">
                <a:latin typeface="Times New Roman"/>
                <a:cs typeface="Times New Roman"/>
              </a:rPr>
              <a:t>1</a:t>
            </a:r>
            <a:r>
              <a:rPr sz="2400" b="1" dirty="0">
                <a:latin typeface="Times New Roman"/>
                <a:cs typeface="Times New Roman"/>
              </a:rPr>
              <a:t>),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45" dirty="0">
                <a:latin typeface="Times New Roman"/>
                <a:cs typeface="Times New Roman"/>
              </a:rPr>
              <a:t>где	</a:t>
            </a:r>
            <a:r>
              <a:rPr sz="2400" b="1" dirty="0">
                <a:latin typeface="Times New Roman"/>
                <a:cs typeface="Times New Roman"/>
              </a:rPr>
              <a:t>H</a:t>
            </a:r>
            <a:r>
              <a:rPr sz="2400" b="1" baseline="-20833" dirty="0">
                <a:latin typeface="Times New Roman"/>
                <a:cs typeface="Times New Roman"/>
              </a:rPr>
              <a:t>2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235∙55/100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129,25мм,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Н/В∙100%=55%;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Н1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215∙ 60/100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129мм,	тк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Н/В∙100%=60%;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63022" y="6120268"/>
            <a:ext cx="44723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916940" algn="l"/>
              </a:tabLst>
            </a:pPr>
            <a:r>
              <a:rPr sz="2400" b="1" spc="-35" dirty="0">
                <a:latin typeface="Times New Roman"/>
                <a:cs typeface="Times New Roman"/>
              </a:rPr>
              <a:t>тогда	</a:t>
            </a:r>
            <a:r>
              <a:rPr sz="2400" b="1" spc="-5" dirty="0">
                <a:latin typeface="Times New Roman"/>
                <a:cs typeface="Times New Roman"/>
              </a:rPr>
              <a:t>R</a:t>
            </a:r>
            <a:r>
              <a:rPr sz="2400" b="1" spc="-7" baseline="-20833" dirty="0">
                <a:latin typeface="Times New Roman"/>
                <a:cs typeface="Times New Roman"/>
              </a:rPr>
              <a:t>2</a:t>
            </a:r>
            <a:r>
              <a:rPr sz="2400" b="1" spc="-5" dirty="0">
                <a:latin typeface="Times New Roman"/>
                <a:cs typeface="Times New Roman"/>
              </a:rPr>
              <a:t>-R</a:t>
            </a:r>
            <a:r>
              <a:rPr sz="2400" b="1" spc="-7" baseline="-20833" dirty="0">
                <a:latin typeface="Times New Roman"/>
                <a:cs typeface="Times New Roman"/>
              </a:rPr>
              <a:t>1</a:t>
            </a:r>
            <a:r>
              <a:rPr sz="2400" b="1" spc="322" baseline="-20833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=129,25-129=0,25мм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0000"/>
                </a:solidFill>
              </a:rPr>
              <a:t>3.</a:t>
            </a:r>
            <a:r>
              <a:rPr dirty="0">
                <a:solidFill>
                  <a:srgbClr val="009900"/>
                </a:solid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Найдите</a:t>
            </a:r>
            <a:r>
              <a:rPr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диаметр</a:t>
            </a:r>
            <a:r>
              <a:rPr spc="15" dirty="0">
                <a:solidFill>
                  <a:srgbClr val="009900"/>
                </a:solidFill>
              </a:rPr>
              <a:t> </a:t>
            </a:r>
            <a:r>
              <a:rPr spc="-10" dirty="0"/>
              <a:t>колеса</a:t>
            </a:r>
            <a:r>
              <a:rPr spc="20" dirty="0"/>
              <a:t> </a:t>
            </a:r>
            <a:r>
              <a:rPr spc="-20" dirty="0"/>
              <a:t>автомобиля,</a:t>
            </a:r>
            <a:r>
              <a:rPr spc="40" dirty="0"/>
              <a:t> </a:t>
            </a:r>
            <a:r>
              <a:rPr spc="-30" dirty="0"/>
              <a:t>выходящего</a:t>
            </a:r>
            <a:r>
              <a:rPr spc="10" dirty="0"/>
              <a:t> </a:t>
            </a:r>
            <a:r>
              <a:rPr dirty="0"/>
              <a:t>с </a:t>
            </a:r>
            <a:r>
              <a:rPr spc="-15" dirty="0"/>
              <a:t>завода. </a:t>
            </a:r>
            <a:r>
              <a:rPr spc="-585" dirty="0">
                <a:solidFill>
                  <a:srgbClr val="009900"/>
                </a:solid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Ответ</a:t>
            </a:r>
            <a:r>
              <a:rPr spc="-20" dirty="0">
                <a:solidFill>
                  <a:srgbClr val="009900"/>
                </a:solidFill>
              </a:rPr>
              <a:t> </a:t>
            </a:r>
            <a:r>
              <a:rPr spc="-5" dirty="0"/>
              <a:t>дайте</a:t>
            </a:r>
            <a:r>
              <a:rPr dirty="0">
                <a:solidFill>
                  <a:srgbClr val="009900"/>
                </a:solidFill>
              </a:rPr>
              <a:t> </a:t>
            </a:r>
            <a:r>
              <a:rPr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в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сантиметрах</a:t>
            </a:r>
            <a:r>
              <a:rPr dirty="0"/>
              <a:t>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93352" y="685806"/>
            <a:ext cx="4410075" cy="2430145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225425">
              <a:lnSpc>
                <a:spcPct val="100000"/>
              </a:lnSpc>
              <a:spcBef>
                <a:spcPts val="409"/>
              </a:spcBef>
            </a:pPr>
            <a:r>
              <a:rPr sz="22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</a:t>
            </a:r>
            <a:r>
              <a:rPr sz="22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2200">
              <a:latin typeface="Times New Roman"/>
              <a:cs typeface="Times New Roman"/>
            </a:endParaRPr>
          </a:p>
          <a:p>
            <a:pPr marL="155575" marR="5080">
              <a:lnSpc>
                <a:spcPct val="110000"/>
              </a:lnSpc>
              <a:spcBef>
                <a:spcPts val="50"/>
              </a:spcBef>
            </a:pPr>
            <a:r>
              <a:rPr sz="2200" b="1" spc="-10" dirty="0">
                <a:solidFill>
                  <a:srgbClr val="E26C59"/>
                </a:solidFill>
                <a:latin typeface="Times New Roman"/>
                <a:cs typeface="Times New Roman"/>
              </a:rPr>
              <a:t>D=</a:t>
            </a:r>
            <a:r>
              <a:rPr sz="2200" b="1" spc="-15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E26C59"/>
                </a:solidFill>
                <a:latin typeface="Times New Roman"/>
                <a:cs typeface="Times New Roman"/>
              </a:rPr>
              <a:t>d +</a:t>
            </a:r>
            <a:r>
              <a:rPr sz="2200" b="1" spc="-10" dirty="0">
                <a:solidFill>
                  <a:srgbClr val="E26C59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solidFill>
                  <a:srgbClr val="E26C59"/>
                </a:solidFill>
                <a:latin typeface="Times New Roman"/>
                <a:cs typeface="Times New Roman"/>
              </a:rPr>
              <a:t>2H</a:t>
            </a:r>
            <a:r>
              <a:rPr sz="2200" b="1" spc="-5" dirty="0">
                <a:latin typeface="Times New Roman"/>
                <a:cs typeface="Times New Roman"/>
              </a:rPr>
              <a:t>;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Н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=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0,6В</a:t>
            </a:r>
            <a:r>
              <a:rPr sz="2200" b="1" spc="-2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=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0,6∙225=</a:t>
            </a:r>
            <a:r>
              <a:rPr sz="2200" b="1" spc="-2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135 </a:t>
            </a:r>
            <a:r>
              <a:rPr sz="2200" b="1" spc="-53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d = </a:t>
            </a:r>
            <a:r>
              <a:rPr sz="2200" b="1" dirty="0">
                <a:latin typeface="Times New Roman"/>
                <a:cs typeface="Times New Roman"/>
              </a:rPr>
              <a:t>18∙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25,4</a:t>
            </a:r>
            <a:r>
              <a:rPr sz="2200" b="1" spc="-5" dirty="0">
                <a:latin typeface="Times New Roman"/>
                <a:cs typeface="Times New Roman"/>
              </a:rPr>
              <a:t> =457,2мм</a:t>
            </a:r>
            <a:endParaRPr sz="2200">
              <a:latin typeface="Times New Roman"/>
              <a:cs typeface="Times New Roman"/>
            </a:endParaRPr>
          </a:p>
          <a:p>
            <a:pPr marL="155575">
              <a:lnSpc>
                <a:spcPct val="100000"/>
              </a:lnSpc>
              <a:spcBef>
                <a:spcPts val="260"/>
              </a:spcBef>
            </a:pPr>
            <a:r>
              <a:rPr sz="2200" b="1" spc="-5" dirty="0">
                <a:latin typeface="Times New Roman"/>
                <a:cs typeface="Times New Roman"/>
              </a:rPr>
              <a:t>D</a:t>
            </a:r>
            <a:r>
              <a:rPr sz="2200" b="1" spc="-2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=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457,2</a:t>
            </a:r>
            <a:r>
              <a:rPr sz="2200" b="1" spc="-3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+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2∙</a:t>
            </a:r>
            <a:r>
              <a:rPr sz="2200" b="1" spc="-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135</a:t>
            </a:r>
            <a:r>
              <a:rPr sz="2200" b="1" spc="-15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=</a:t>
            </a:r>
            <a:endParaRPr sz="2200">
              <a:latin typeface="Times New Roman"/>
              <a:cs typeface="Times New Roman"/>
            </a:endParaRPr>
          </a:p>
          <a:p>
            <a:pPr marL="155575">
              <a:lnSpc>
                <a:spcPct val="100000"/>
              </a:lnSpc>
              <a:spcBef>
                <a:spcPts val="265"/>
              </a:spcBef>
            </a:pPr>
            <a:r>
              <a:rPr sz="2200" b="1" dirty="0">
                <a:latin typeface="Times New Roman"/>
                <a:cs typeface="Times New Roman"/>
              </a:rPr>
              <a:t>457,2</a:t>
            </a:r>
            <a:r>
              <a:rPr sz="2200" b="1" spc="-3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+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270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=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727,2мм</a:t>
            </a:r>
            <a:r>
              <a:rPr sz="2200" b="1" spc="-2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=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72,72см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72,72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3022" y="817100"/>
            <a:ext cx="1991995" cy="2265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100" b="1" dirty="0">
                <a:latin typeface="Times New Roman"/>
                <a:cs typeface="Times New Roman"/>
              </a:rPr>
              <a:t>Дано: </a:t>
            </a:r>
            <a:r>
              <a:rPr sz="2100" b="1" spc="5" dirty="0">
                <a:latin typeface="Times New Roman"/>
                <a:cs typeface="Times New Roman"/>
              </a:rPr>
              <a:t> </a:t>
            </a:r>
            <a:r>
              <a:rPr sz="21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Маркировка: </a:t>
            </a:r>
            <a:r>
              <a:rPr sz="21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solidFill>
                  <a:srgbClr val="006600"/>
                </a:solidFill>
                <a:latin typeface="Times New Roman"/>
                <a:cs typeface="Times New Roman"/>
              </a:rPr>
              <a:t>225/60 </a:t>
            </a:r>
            <a:r>
              <a:rPr sz="21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R18 </a:t>
            </a:r>
            <a:r>
              <a:rPr sz="2100" b="1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100" b="1" dirty="0">
                <a:latin typeface="Times New Roman"/>
                <a:cs typeface="Times New Roman"/>
              </a:rPr>
              <a:t>В=225; </a:t>
            </a:r>
            <a:r>
              <a:rPr sz="2100" b="1" spc="5" dirty="0">
                <a:latin typeface="Times New Roman"/>
                <a:cs typeface="Times New Roman"/>
              </a:rPr>
              <a:t> </a:t>
            </a:r>
            <a:r>
              <a:rPr sz="2100" b="1" spc="-5" dirty="0">
                <a:latin typeface="Times New Roman"/>
                <a:cs typeface="Times New Roman"/>
              </a:rPr>
              <a:t>Н</a:t>
            </a:r>
            <a:r>
              <a:rPr sz="2100" b="1" dirty="0">
                <a:latin typeface="Times New Roman"/>
                <a:cs typeface="Times New Roman"/>
              </a:rPr>
              <a:t>/В∙</a:t>
            </a:r>
            <a:r>
              <a:rPr sz="2100" b="1" spc="5" dirty="0">
                <a:latin typeface="Times New Roman"/>
                <a:cs typeface="Times New Roman"/>
              </a:rPr>
              <a:t>100</a:t>
            </a:r>
            <a:r>
              <a:rPr sz="2100" b="1" spc="-30" dirty="0">
                <a:latin typeface="Times New Roman"/>
                <a:cs typeface="Times New Roman"/>
              </a:rPr>
              <a:t>%</a:t>
            </a:r>
            <a:r>
              <a:rPr sz="2100" b="1" dirty="0">
                <a:latin typeface="Times New Roman"/>
                <a:cs typeface="Times New Roman"/>
              </a:rPr>
              <a:t>=</a:t>
            </a:r>
            <a:r>
              <a:rPr sz="2100" b="1" spc="5" dirty="0">
                <a:latin typeface="Times New Roman"/>
                <a:cs typeface="Times New Roman"/>
              </a:rPr>
              <a:t>60</a:t>
            </a:r>
            <a:r>
              <a:rPr sz="2100" b="1" spc="-30" dirty="0">
                <a:latin typeface="Times New Roman"/>
                <a:cs typeface="Times New Roman"/>
              </a:rPr>
              <a:t>%</a:t>
            </a:r>
            <a:r>
              <a:rPr sz="2100" b="1" dirty="0">
                <a:latin typeface="Times New Roman"/>
                <a:cs typeface="Times New Roman"/>
              </a:rPr>
              <a:t>;</a:t>
            </a:r>
            <a:endParaRPr sz="2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100" b="1" spc="-5" dirty="0">
                <a:latin typeface="Times New Roman"/>
                <a:cs typeface="Times New Roman"/>
              </a:rPr>
              <a:t>d=18</a:t>
            </a:r>
            <a:r>
              <a:rPr sz="2100" b="1" spc="-40" dirty="0">
                <a:latin typeface="Times New Roman"/>
                <a:cs typeface="Times New Roman"/>
              </a:rPr>
              <a:t> </a:t>
            </a:r>
            <a:r>
              <a:rPr sz="2100" b="1" spc="-20" dirty="0">
                <a:latin typeface="Times New Roman"/>
                <a:cs typeface="Times New Roman"/>
              </a:rPr>
              <a:t>дюймов</a:t>
            </a:r>
            <a:endParaRPr sz="2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100" b="1" spc="-5" dirty="0">
                <a:latin typeface="Times New Roman"/>
                <a:cs typeface="Times New Roman"/>
              </a:rPr>
              <a:t>D=</a:t>
            </a:r>
            <a:r>
              <a:rPr sz="2100" b="1" spc="-45" dirty="0">
                <a:latin typeface="Times New Roman"/>
                <a:cs typeface="Times New Roman"/>
              </a:rPr>
              <a:t> </a:t>
            </a:r>
            <a:r>
              <a:rPr sz="2100" b="1" dirty="0">
                <a:latin typeface="Times New Roman"/>
                <a:cs typeface="Times New Roman"/>
              </a:rPr>
              <a:t>?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67622" y="3094161"/>
            <a:ext cx="8785860" cy="3307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592455">
              <a:lnSpc>
                <a:spcPct val="100000"/>
              </a:lnSpc>
              <a:spcBef>
                <a:spcPts val="100"/>
              </a:spcBef>
            </a:pPr>
            <a:r>
              <a:rPr sz="2400" b="1" u="heavy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4.</a:t>
            </a:r>
            <a:r>
              <a:rPr sz="2400"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На</a:t>
            </a:r>
            <a:r>
              <a:rPr sz="2400" b="1" u="heavy" spc="-2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сколько</a:t>
            </a:r>
            <a:r>
              <a:rPr sz="2400" b="1" u="heavy" spc="3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миллиметров</a:t>
            </a:r>
            <a:r>
              <a:rPr sz="2400" b="1" u="heavy" spc="40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уменьшится</a:t>
            </a:r>
            <a:r>
              <a:rPr sz="2400" b="1" u="heavy" spc="15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dirty="0"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диаметр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 </a:t>
            </a:r>
            <a:r>
              <a:rPr sz="2400" b="1" spc="-5" dirty="0">
                <a:latin typeface="Times New Roman"/>
                <a:cs typeface="Times New Roman"/>
              </a:rPr>
              <a:t>колеса,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5" dirty="0">
                <a:latin typeface="Times New Roman"/>
                <a:cs typeface="Times New Roman"/>
              </a:rPr>
              <a:t>если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заменить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шины,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установленные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на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заводе,</a:t>
            </a:r>
            <a:r>
              <a:rPr sz="2400" b="1" spc="-5" dirty="0">
                <a:latin typeface="Times New Roman"/>
                <a:cs typeface="Times New Roman"/>
              </a:rPr>
              <a:t> шинами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 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маркировкой</a:t>
            </a:r>
            <a:r>
              <a:rPr sz="2400" b="1" spc="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235/45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R20?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ts val="2680"/>
              </a:lnSpc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Решение.</a:t>
            </a:r>
            <a:endParaRPr sz="2400">
              <a:latin typeface="Times New Roman"/>
              <a:cs typeface="Times New Roman"/>
            </a:endParaRPr>
          </a:p>
          <a:p>
            <a:pPr marL="38100" marR="30480">
              <a:lnSpc>
                <a:spcPct val="100000"/>
              </a:lnSpc>
              <a:tabLst>
                <a:tab pos="2602865" algn="l"/>
              </a:tabLst>
            </a:pPr>
            <a:r>
              <a:rPr sz="2400" b="1" dirty="0">
                <a:latin typeface="Times New Roman"/>
                <a:cs typeface="Times New Roman"/>
              </a:rPr>
              <a:t>Диаметр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колеса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автомобиля,</a:t>
            </a:r>
            <a:r>
              <a:rPr sz="2400" b="1" spc="45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выходящего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завода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D1=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727,2мм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Диаметр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колеса</a:t>
            </a:r>
            <a:r>
              <a:rPr sz="2400" b="1" spc="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	</a:t>
            </a:r>
            <a:r>
              <a:rPr sz="2400" b="1" spc="-5" dirty="0">
                <a:latin typeface="Times New Roman"/>
                <a:cs typeface="Times New Roman"/>
              </a:rPr>
              <a:t>шинами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маркировкой</a:t>
            </a:r>
            <a:r>
              <a:rPr sz="2400" b="1" spc="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235/45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R20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D</a:t>
            </a:r>
            <a:r>
              <a:rPr sz="2400" b="1" spc="-7" baseline="-20833" dirty="0">
                <a:latin typeface="Times New Roman"/>
                <a:cs typeface="Times New Roman"/>
              </a:rPr>
              <a:t>2</a:t>
            </a:r>
            <a:r>
              <a:rPr sz="2400" b="1" spc="7" baseline="-20833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+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2H=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20∙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25,4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+ 2∙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0,45∙ 235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508 +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211,5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719,5мм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ts val="2705"/>
              </a:lnSpc>
            </a:pPr>
            <a:r>
              <a:rPr sz="2400" b="1" spc="-5" dirty="0">
                <a:latin typeface="Times New Roman"/>
                <a:cs typeface="Times New Roman"/>
              </a:rPr>
              <a:t>D</a:t>
            </a:r>
            <a:r>
              <a:rPr sz="2400" b="1" spc="-7" baseline="-20833" dirty="0">
                <a:latin typeface="Times New Roman"/>
                <a:cs typeface="Times New Roman"/>
              </a:rPr>
              <a:t>1</a:t>
            </a:r>
            <a:r>
              <a:rPr sz="2400" b="1" baseline="-20833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–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D</a:t>
            </a:r>
            <a:r>
              <a:rPr sz="2400" b="1" spc="-7" baseline="-20833" dirty="0">
                <a:latin typeface="Times New Roman"/>
                <a:cs typeface="Times New Roman"/>
              </a:rPr>
              <a:t>2</a:t>
            </a:r>
            <a:r>
              <a:rPr sz="2400" b="1" spc="300" baseline="-20833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727,2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–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719,5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7,7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мм</a:t>
            </a:r>
            <a:endParaRPr sz="2400">
              <a:latin typeface="Times New Roman"/>
              <a:cs typeface="Times New Roman"/>
            </a:endParaRPr>
          </a:p>
          <a:p>
            <a:pPr marL="6395720">
              <a:lnSpc>
                <a:spcPts val="3185"/>
              </a:lnSpc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7,7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43838" y="726962"/>
            <a:ext cx="1500162" cy="201706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808719" y="6579298"/>
            <a:ext cx="280670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25"/>
              </a:lnSpc>
            </a:pPr>
            <a:fld id="{81D60167-4931-47E6-BA6A-407CBD079E47}" type="slidenum">
              <a:rPr sz="1600" b="1" spc="-5" dirty="0">
                <a:latin typeface="Calibri"/>
                <a:cs typeface="Calibri"/>
              </a:rPr>
              <a:t>34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8808719" y="6579298"/>
            <a:ext cx="280670" cy="229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25"/>
              </a:lnSpc>
            </a:pPr>
            <a:fld id="{81D60167-4931-47E6-BA6A-407CBD079E47}" type="slidenum">
              <a:rPr sz="1600" b="1" spc="-5" dirty="0">
                <a:latin typeface="Calibri"/>
                <a:cs typeface="Calibri"/>
              </a:rPr>
              <a:t>35</a:t>
            </a:fld>
            <a:endParaRPr sz="16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0412" rIns="0" bIns="0" rtlCol="0">
            <a:spAutoFit/>
          </a:bodyPr>
          <a:lstStyle/>
          <a:p>
            <a:pPr marL="12700" marR="5080">
              <a:lnSpc>
                <a:spcPct val="120000"/>
              </a:lnSpc>
              <a:spcBef>
                <a:spcPts val="100"/>
              </a:spcBef>
            </a:pPr>
            <a:r>
              <a:rPr dirty="0">
                <a:solidFill>
                  <a:srgbClr val="FF0000"/>
                </a:solidFill>
              </a:rPr>
              <a:t>5.</a:t>
            </a:r>
            <a:r>
              <a:rPr spc="-5" dirty="0">
                <a:solidFill>
                  <a:srgbClr val="009900"/>
                </a:solidFill>
              </a:rPr>
              <a:t> </a:t>
            </a:r>
            <a:r>
              <a:rPr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На</a:t>
            </a:r>
            <a:r>
              <a:rPr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сколько</a:t>
            </a:r>
            <a:r>
              <a:rPr u="heavy" spc="3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процентов</a:t>
            </a:r>
            <a:r>
              <a:rPr u="heavy" spc="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уменьшится</a:t>
            </a:r>
            <a:r>
              <a:rPr u="heavy" spc="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пробег</a:t>
            </a:r>
            <a:r>
              <a:rPr spc="15" dirty="0">
                <a:solidFill>
                  <a:srgbClr val="009900"/>
                </a:solidFill>
              </a:rPr>
              <a:t> </a:t>
            </a:r>
            <a:r>
              <a:rPr spc="-25" dirty="0"/>
              <a:t>автомобиля</a:t>
            </a:r>
            <a:r>
              <a:rPr spc="30" dirty="0">
                <a:solidFill>
                  <a:srgbClr val="009900"/>
                </a:solid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при </a:t>
            </a:r>
            <a:r>
              <a:rPr spc="-585" dirty="0">
                <a:solidFill>
                  <a:srgbClr val="009900"/>
                </a:solidFill>
              </a:rPr>
              <a:t> </a:t>
            </a:r>
            <a:r>
              <a:rPr u="heavy" spc="-3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одном</a:t>
            </a:r>
            <a:r>
              <a:rPr u="heavy" spc="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обороте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колеса</a:t>
            </a:r>
            <a:r>
              <a:rPr spc="-5" dirty="0"/>
              <a:t>,</a:t>
            </a:r>
            <a:r>
              <a:rPr spc="15" dirty="0"/>
              <a:t> </a:t>
            </a:r>
            <a:r>
              <a:rPr spc="5" dirty="0"/>
              <a:t>если</a:t>
            </a:r>
            <a:r>
              <a:rPr dirty="0"/>
              <a:t> </a:t>
            </a:r>
            <a:r>
              <a:rPr spc="-5" dirty="0"/>
              <a:t>заменить</a:t>
            </a:r>
            <a:r>
              <a:rPr spc="5" dirty="0"/>
              <a:t> </a:t>
            </a:r>
            <a:r>
              <a:rPr spc="-5" dirty="0"/>
              <a:t>шины,</a:t>
            </a:r>
            <a:r>
              <a:rPr spc="15" dirty="0"/>
              <a:t> </a:t>
            </a:r>
            <a:r>
              <a:rPr spc="-15" dirty="0"/>
              <a:t>установленные </a:t>
            </a:r>
            <a:r>
              <a:rPr spc="-10" dirty="0"/>
              <a:t> </a:t>
            </a:r>
            <a:r>
              <a:rPr spc="-5" dirty="0"/>
              <a:t>на</a:t>
            </a:r>
            <a:r>
              <a:rPr spc="5" dirty="0"/>
              <a:t> </a:t>
            </a:r>
            <a:r>
              <a:rPr spc="-15" dirty="0"/>
              <a:t>заводе,</a:t>
            </a:r>
            <a:r>
              <a:rPr dirty="0"/>
              <a:t> </a:t>
            </a:r>
            <a:r>
              <a:rPr spc="-5" dirty="0"/>
              <a:t>шинами</a:t>
            </a:r>
            <a:r>
              <a:rPr spc="20" dirty="0"/>
              <a:t> </a:t>
            </a:r>
            <a:r>
              <a:rPr dirty="0"/>
              <a:t>с</a:t>
            </a:r>
            <a:r>
              <a:rPr spc="-10" dirty="0"/>
              <a:t> </a:t>
            </a:r>
            <a:r>
              <a:rPr spc="-15" dirty="0"/>
              <a:t>маркировкой</a:t>
            </a:r>
            <a:r>
              <a:rPr spc="40" dirty="0"/>
              <a:t> </a:t>
            </a:r>
            <a:r>
              <a:rPr dirty="0"/>
              <a:t>235/45 </a:t>
            </a:r>
            <a:r>
              <a:rPr spc="-5" dirty="0"/>
              <a:t>R20?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67622" y="1450050"/>
            <a:ext cx="7850505" cy="50234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marR="3241675">
              <a:lnSpc>
                <a:spcPct val="128299"/>
              </a:lnSpc>
              <a:spcBef>
                <a:spcPts val="95"/>
              </a:spcBef>
            </a:pPr>
            <a:r>
              <a:rPr sz="2400" b="1" spc="-20" dirty="0">
                <a:solidFill>
                  <a:srgbClr val="006600"/>
                </a:solidFill>
                <a:latin typeface="Times New Roman"/>
                <a:cs typeface="Times New Roman"/>
              </a:rPr>
              <a:t>Округлите </a:t>
            </a:r>
            <a:r>
              <a:rPr sz="2400" b="1" spc="-30" dirty="0">
                <a:solidFill>
                  <a:srgbClr val="006600"/>
                </a:solidFill>
                <a:latin typeface="Times New Roman"/>
                <a:cs typeface="Times New Roman"/>
              </a:rPr>
              <a:t>результат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до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десятых. </a:t>
            </a:r>
            <a:r>
              <a:rPr sz="2400" b="1" spc="-58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Решение.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Диаметр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колеса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автомобиля,</a:t>
            </a:r>
            <a:r>
              <a:rPr sz="2400" b="1" spc="35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выходящего</a:t>
            </a:r>
            <a:r>
              <a:rPr sz="2400" b="1" dirty="0">
                <a:latin typeface="Times New Roman"/>
                <a:cs typeface="Times New Roman"/>
              </a:rPr>
              <a:t> с </a:t>
            </a:r>
            <a:r>
              <a:rPr sz="2400" b="1" spc="-20" dirty="0">
                <a:latin typeface="Times New Roman"/>
                <a:cs typeface="Times New Roman"/>
              </a:rPr>
              <a:t>завода</a:t>
            </a:r>
            <a:endParaRPr sz="2400">
              <a:latin typeface="Times New Roman"/>
              <a:cs typeface="Times New Roman"/>
            </a:endParaRPr>
          </a:p>
          <a:p>
            <a:pPr marL="114300">
              <a:lnSpc>
                <a:spcPts val="2795"/>
              </a:lnSpc>
            </a:pPr>
            <a:r>
              <a:rPr sz="2400" b="1" spc="-5" dirty="0">
                <a:latin typeface="Times New Roman"/>
                <a:cs typeface="Times New Roman"/>
              </a:rPr>
              <a:t>D1=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727,2мм,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ts val="2795"/>
              </a:lnSpc>
            </a:pP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оборот</a:t>
            </a:r>
            <a:r>
              <a:rPr sz="2400" b="1" dirty="0">
                <a:latin typeface="Times New Roman"/>
                <a:cs typeface="Times New Roman"/>
              </a:rPr>
              <a:t> =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С</a:t>
            </a:r>
            <a:r>
              <a:rPr sz="2400" b="1" spc="-1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=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i="1" dirty="0">
                <a:solidFill>
                  <a:srgbClr val="006EC0"/>
                </a:solidFill>
                <a:latin typeface="Monotype Corsiva"/>
                <a:cs typeface="Monotype Corsiva"/>
              </a:rPr>
              <a:t>П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D</a:t>
            </a:r>
            <a:r>
              <a:rPr sz="2400" b="1" baseline="-20833" dirty="0">
                <a:solidFill>
                  <a:srgbClr val="006EC0"/>
                </a:solidFill>
                <a:latin typeface="Times New Roman"/>
                <a:cs typeface="Times New Roman"/>
              </a:rPr>
              <a:t>1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727,2</a:t>
            </a:r>
            <a:r>
              <a:rPr sz="2400" b="1" i="1" spc="-5" dirty="0">
                <a:latin typeface="Monotype Corsiva"/>
                <a:cs typeface="Monotype Corsiva"/>
              </a:rPr>
              <a:t>П</a:t>
            </a:r>
            <a:r>
              <a:rPr sz="2400" b="1" spc="-5" dirty="0">
                <a:latin typeface="Times New Roman"/>
                <a:cs typeface="Times New Roman"/>
              </a:rPr>
              <a:t>мм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70"/>
              </a:spcBef>
              <a:tabLst>
                <a:tab pos="2602865" algn="l"/>
              </a:tabLst>
            </a:pPr>
            <a:r>
              <a:rPr sz="2400" b="1" dirty="0">
                <a:latin typeface="Times New Roman"/>
                <a:cs typeface="Times New Roman"/>
              </a:rPr>
              <a:t>Диаметр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колеса</a:t>
            </a:r>
            <a:r>
              <a:rPr sz="2400" b="1" spc="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	</a:t>
            </a:r>
            <a:r>
              <a:rPr sz="2400" b="1" spc="-5" dirty="0">
                <a:latin typeface="Times New Roman"/>
                <a:cs typeface="Times New Roman"/>
              </a:rPr>
              <a:t>шинами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с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маркировкой</a:t>
            </a:r>
            <a:r>
              <a:rPr sz="2400" b="1" spc="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235/45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R20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ts val="2795"/>
              </a:lnSpc>
            </a:pPr>
            <a:r>
              <a:rPr sz="2400" b="1" spc="-5" dirty="0">
                <a:latin typeface="Times New Roman"/>
                <a:cs typeface="Times New Roman"/>
              </a:rPr>
              <a:t>D</a:t>
            </a:r>
            <a:r>
              <a:rPr sz="2400" b="1" spc="-7" baseline="-20833" dirty="0">
                <a:latin typeface="Times New Roman"/>
                <a:cs typeface="Times New Roman"/>
              </a:rPr>
              <a:t>2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719,5мм, </a:t>
            </a:r>
            <a:r>
              <a:rPr sz="2400" b="1" spc="-15" dirty="0">
                <a:latin typeface="Times New Roman"/>
                <a:cs typeface="Times New Roman"/>
              </a:rPr>
              <a:t>радиус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ts val="2795"/>
              </a:lnSpc>
            </a:pPr>
            <a:r>
              <a:rPr sz="2400" b="1" dirty="0">
                <a:latin typeface="Times New Roman"/>
                <a:cs typeface="Times New Roman"/>
              </a:rPr>
              <a:t>1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оборот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С</a:t>
            </a:r>
            <a:r>
              <a:rPr sz="24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= </a:t>
            </a:r>
            <a:r>
              <a:rPr sz="2400" b="1" i="1" dirty="0">
                <a:solidFill>
                  <a:srgbClr val="006EC0"/>
                </a:solidFill>
                <a:latin typeface="Monotype Corsiva"/>
                <a:cs typeface="Monotype Corsiva"/>
              </a:rPr>
              <a:t>П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D</a:t>
            </a:r>
            <a:r>
              <a:rPr sz="2400" b="1" baseline="-20833" dirty="0">
                <a:solidFill>
                  <a:srgbClr val="006EC0"/>
                </a:solidFill>
                <a:latin typeface="Times New Roman"/>
                <a:cs typeface="Times New Roman"/>
              </a:rPr>
              <a:t>2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719,5</a:t>
            </a:r>
            <a:r>
              <a:rPr sz="2400" b="1" i="1" spc="-5" dirty="0">
                <a:latin typeface="Monotype Corsiva"/>
                <a:cs typeface="Monotype Corsiva"/>
              </a:rPr>
              <a:t>П</a:t>
            </a:r>
            <a:r>
              <a:rPr sz="2400" b="1" spc="-5" dirty="0">
                <a:latin typeface="Times New Roman"/>
                <a:cs typeface="Times New Roman"/>
              </a:rPr>
              <a:t>мм≈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2259,23мм.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38100" marR="1497965">
              <a:lnSpc>
                <a:spcPct val="100000"/>
              </a:lnSpc>
            </a:pPr>
            <a:r>
              <a:rPr sz="2400" b="1" spc="-15" dirty="0">
                <a:latin typeface="Times New Roman"/>
                <a:cs typeface="Times New Roman"/>
              </a:rPr>
              <a:t>Пусть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727,2</a:t>
            </a:r>
            <a:r>
              <a:rPr sz="2400" b="1" i="1" dirty="0">
                <a:latin typeface="Monotype Corsiva"/>
                <a:cs typeface="Monotype Corsiva"/>
              </a:rPr>
              <a:t>П</a:t>
            </a:r>
            <a:r>
              <a:rPr sz="2400" b="1" dirty="0">
                <a:latin typeface="Times New Roman"/>
                <a:cs typeface="Times New Roman"/>
              </a:rPr>
              <a:t>мм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–</a:t>
            </a:r>
            <a:r>
              <a:rPr sz="2400" b="1" spc="-5" dirty="0">
                <a:latin typeface="Times New Roman"/>
                <a:cs typeface="Times New Roman"/>
              </a:rPr>
              <a:t> 100%,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35" dirty="0">
                <a:latin typeface="Times New Roman"/>
                <a:cs typeface="Times New Roman"/>
              </a:rPr>
              <a:t>тогда</a:t>
            </a:r>
            <a:r>
              <a:rPr sz="2400" b="1" spc="-5" dirty="0">
                <a:latin typeface="Times New Roman"/>
                <a:cs typeface="Times New Roman"/>
              </a:rPr>
              <a:t> 719,5</a:t>
            </a:r>
            <a:r>
              <a:rPr sz="2400" b="1" i="1" spc="-5" dirty="0">
                <a:latin typeface="Monotype Corsiva"/>
                <a:cs typeface="Monotype Corsiva"/>
              </a:rPr>
              <a:t>П</a:t>
            </a:r>
            <a:r>
              <a:rPr sz="2400" b="1" spc="-5" dirty="0">
                <a:latin typeface="Times New Roman"/>
                <a:cs typeface="Times New Roman"/>
              </a:rPr>
              <a:t>мм </a:t>
            </a:r>
            <a:r>
              <a:rPr sz="2400" b="1" dirty="0">
                <a:latin typeface="Times New Roman"/>
                <a:cs typeface="Times New Roman"/>
              </a:rPr>
              <a:t>–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х%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х%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 </a:t>
            </a:r>
            <a:r>
              <a:rPr sz="2400" b="1" spc="-5" dirty="0">
                <a:latin typeface="Times New Roman"/>
                <a:cs typeface="Times New Roman"/>
              </a:rPr>
              <a:t>719,5</a:t>
            </a:r>
            <a:r>
              <a:rPr sz="2400" b="1" i="1" spc="-5" dirty="0">
                <a:latin typeface="Monotype Corsiva"/>
                <a:cs typeface="Monotype Corsiva"/>
              </a:rPr>
              <a:t>П</a:t>
            </a:r>
            <a:r>
              <a:rPr sz="2400" b="1" i="1" spc="70" dirty="0">
                <a:latin typeface="Monotype Corsiva"/>
                <a:cs typeface="Monotype Corsiva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∙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100% : </a:t>
            </a:r>
            <a:r>
              <a:rPr sz="2400" b="1" spc="-5" dirty="0">
                <a:latin typeface="Times New Roman"/>
                <a:cs typeface="Times New Roman"/>
              </a:rPr>
              <a:t>727,2</a:t>
            </a:r>
            <a:r>
              <a:rPr sz="2400" b="1" i="1" spc="-5" dirty="0">
                <a:latin typeface="Monotype Corsiva"/>
                <a:cs typeface="Monotype Corsiva"/>
              </a:rPr>
              <a:t>П</a:t>
            </a:r>
            <a:r>
              <a:rPr sz="2400" b="1" i="1" spc="65" dirty="0">
                <a:latin typeface="Monotype Corsiva"/>
                <a:cs typeface="Monotype Corsiva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≈ 98,9%</a:t>
            </a:r>
            <a:endParaRPr sz="2400">
              <a:latin typeface="Times New Roman"/>
              <a:cs typeface="Times New Roman"/>
            </a:endParaRPr>
          </a:p>
          <a:p>
            <a:pPr marL="38100">
              <a:lnSpc>
                <a:spcPts val="2780"/>
              </a:lnSpc>
              <a:spcBef>
                <a:spcPts val="170"/>
              </a:spcBef>
            </a:pPr>
            <a:r>
              <a:rPr sz="2400" b="1" dirty="0">
                <a:latin typeface="Times New Roman"/>
                <a:cs typeface="Times New Roman"/>
              </a:rPr>
              <a:t>100%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-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98,9%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1,1%</a:t>
            </a:r>
            <a:endParaRPr sz="2400">
              <a:latin typeface="Times New Roman"/>
              <a:cs typeface="Times New Roman"/>
            </a:endParaRPr>
          </a:p>
          <a:p>
            <a:pPr marL="6109970">
              <a:lnSpc>
                <a:spcPts val="3260"/>
              </a:lnSpc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1,1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64108" y="2257043"/>
            <a:ext cx="7396480" cy="2327275"/>
            <a:chOff x="864108" y="2257043"/>
            <a:chExt cx="7396480" cy="23272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47088" y="2257043"/>
              <a:ext cx="5494018" cy="150418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4108" y="3080003"/>
              <a:ext cx="7395970" cy="1504187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73281" y="2417691"/>
            <a:ext cx="6535420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982344">
              <a:lnSpc>
                <a:spcPct val="100000"/>
              </a:lnSpc>
              <a:spcBef>
                <a:spcPts val="100"/>
              </a:spcBef>
            </a:pPr>
            <a:r>
              <a:rPr sz="5400" b="0" dirty="0">
                <a:solidFill>
                  <a:srgbClr val="FF0000"/>
                </a:solidFill>
                <a:latin typeface="Arial Black"/>
                <a:cs typeface="Arial Black"/>
              </a:rPr>
              <a:t>Задачи про </a:t>
            </a:r>
            <a:r>
              <a:rPr sz="5400" b="0" spc="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5400" b="0" spc="-5" dirty="0">
                <a:solidFill>
                  <a:srgbClr val="FF0000"/>
                </a:solidFill>
                <a:latin typeface="Arial Black"/>
                <a:cs typeface="Arial Black"/>
              </a:rPr>
              <a:t>форматы</a:t>
            </a:r>
            <a:r>
              <a:rPr sz="5400" b="0" spc="-70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5400" b="0" dirty="0">
                <a:solidFill>
                  <a:srgbClr val="FF0000"/>
                </a:solidFill>
                <a:latin typeface="Arial Black"/>
                <a:cs typeface="Arial Black"/>
              </a:rPr>
              <a:t>листов</a:t>
            </a:r>
            <a:endParaRPr sz="54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25688" y="6425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36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828925" algn="l"/>
                <a:tab pos="3282950" algn="l"/>
              </a:tabLst>
            </a:pPr>
            <a:r>
              <a:rPr spc="-5" dirty="0"/>
              <a:t>Общепринятые</a:t>
            </a:r>
            <a:r>
              <a:rPr spc="5" dirty="0"/>
              <a:t> </a:t>
            </a:r>
            <a:r>
              <a:rPr spc="-25" dirty="0"/>
              <a:t>форматы</a:t>
            </a:r>
            <a:r>
              <a:rPr spc="40" dirty="0"/>
              <a:t> </a:t>
            </a:r>
            <a:r>
              <a:rPr spc="-20" dirty="0"/>
              <a:t>листов</a:t>
            </a:r>
            <a:r>
              <a:rPr spc="5" dirty="0"/>
              <a:t> </a:t>
            </a:r>
            <a:r>
              <a:rPr spc="-30" dirty="0"/>
              <a:t>бумаги</a:t>
            </a:r>
            <a:r>
              <a:rPr spc="5" dirty="0"/>
              <a:t> </a:t>
            </a:r>
            <a:r>
              <a:rPr spc="-20" dirty="0"/>
              <a:t>обозначают</a:t>
            </a:r>
            <a:r>
              <a:rPr spc="5" dirty="0"/>
              <a:t> </a:t>
            </a:r>
            <a:r>
              <a:rPr spc="-20" dirty="0"/>
              <a:t>буквой</a:t>
            </a:r>
            <a:r>
              <a:rPr spc="-114" dirty="0"/>
              <a:t> </a:t>
            </a:r>
            <a:r>
              <a:rPr dirty="0"/>
              <a:t>A </a:t>
            </a:r>
            <a:r>
              <a:rPr spc="-585" dirty="0"/>
              <a:t> </a:t>
            </a:r>
            <a:r>
              <a:rPr dirty="0"/>
              <a:t>и</a:t>
            </a:r>
            <a:r>
              <a:rPr spc="5" dirty="0"/>
              <a:t> </a:t>
            </a:r>
            <a:r>
              <a:rPr spc="-10" dirty="0"/>
              <a:t>цифрой:</a:t>
            </a:r>
            <a:r>
              <a:rPr spc="-70" dirty="0"/>
              <a:t> </a:t>
            </a:r>
            <a:r>
              <a:rPr spc="-5" dirty="0"/>
              <a:t>A0,</a:t>
            </a:r>
            <a:r>
              <a:rPr spc="-114" dirty="0"/>
              <a:t> </a:t>
            </a:r>
            <a:r>
              <a:rPr spc="-5" dirty="0"/>
              <a:t>A1,</a:t>
            </a:r>
            <a:r>
              <a:rPr spc="-120" dirty="0"/>
              <a:t> </a:t>
            </a:r>
            <a:r>
              <a:rPr spc="-5" dirty="0"/>
              <a:t>A2</a:t>
            </a:r>
            <a:r>
              <a:rPr spc="5" dirty="0"/>
              <a:t> </a:t>
            </a:r>
            <a:r>
              <a:rPr dirty="0"/>
              <a:t>и	</a:t>
            </a:r>
            <a:r>
              <a:rPr spc="5" dirty="0"/>
              <a:t>так </a:t>
            </a:r>
            <a:r>
              <a:rPr dirty="0"/>
              <a:t>далее. </a:t>
            </a:r>
            <a:r>
              <a:rPr spc="-5" dirty="0"/>
              <a:t>Если лист </a:t>
            </a:r>
            <a:r>
              <a:rPr spc="-20" dirty="0"/>
              <a:t>формата </a:t>
            </a:r>
            <a:r>
              <a:rPr spc="-5" dirty="0"/>
              <a:t>A0 </a:t>
            </a:r>
            <a:r>
              <a:rPr dirty="0"/>
              <a:t> </a:t>
            </a:r>
            <a:r>
              <a:rPr spc="-10" dirty="0"/>
              <a:t>разрезать</a:t>
            </a:r>
            <a:r>
              <a:rPr spc="10" dirty="0"/>
              <a:t> </a:t>
            </a:r>
            <a:r>
              <a:rPr spc="-10" dirty="0"/>
              <a:t>пополам,	получаются</a:t>
            </a:r>
            <a:r>
              <a:rPr spc="20" dirty="0"/>
              <a:t> </a:t>
            </a:r>
            <a:r>
              <a:rPr spc="-5" dirty="0"/>
              <a:t>два</a:t>
            </a:r>
            <a:r>
              <a:rPr spc="5" dirty="0"/>
              <a:t> </a:t>
            </a:r>
            <a:r>
              <a:rPr dirty="0"/>
              <a:t>листа</a:t>
            </a:r>
            <a:r>
              <a:rPr spc="5" dirty="0"/>
              <a:t> </a:t>
            </a:r>
            <a:r>
              <a:rPr spc="-20" dirty="0"/>
              <a:t>формата</a:t>
            </a:r>
            <a:r>
              <a:rPr spc="-85" dirty="0"/>
              <a:t> </a:t>
            </a:r>
            <a:r>
              <a:rPr spc="-5" dirty="0"/>
              <a:t>A1.</a:t>
            </a:r>
          </a:p>
          <a:p>
            <a:pPr marL="12700" marR="71755" indent="76200">
              <a:lnSpc>
                <a:spcPct val="100000"/>
              </a:lnSpc>
              <a:tabLst>
                <a:tab pos="2895600" algn="l"/>
                <a:tab pos="4861560" algn="l"/>
                <a:tab pos="6519545" algn="l"/>
              </a:tabLst>
            </a:pPr>
            <a:r>
              <a:rPr u="heavy" spc="-5" dirty="0">
                <a:uFill>
                  <a:solidFill>
                    <a:srgbClr val="000000"/>
                  </a:solidFill>
                </a:uFill>
              </a:rPr>
              <a:t>Если лист A1 </a:t>
            </a:r>
            <a:r>
              <a:rPr u="heavy" spc="-10" dirty="0">
                <a:uFill>
                  <a:solidFill>
                    <a:srgbClr val="000000"/>
                  </a:solidFill>
                </a:uFill>
              </a:rPr>
              <a:t>разрезать пополам, получаются </a:t>
            </a:r>
            <a:r>
              <a:rPr u="heavy" spc="-5" dirty="0">
                <a:uFill>
                  <a:solidFill>
                    <a:srgbClr val="000000"/>
                  </a:solidFill>
                </a:uFill>
              </a:rPr>
              <a:t>два </a:t>
            </a:r>
            <a:r>
              <a:rPr u="heavy" dirty="0">
                <a:uFill>
                  <a:solidFill>
                    <a:srgbClr val="000000"/>
                  </a:solidFill>
                </a:uFill>
              </a:rPr>
              <a:t>листа </a:t>
            </a:r>
            <a:r>
              <a:rPr spc="5" dirty="0"/>
              <a:t> </a:t>
            </a:r>
            <a:r>
              <a:rPr u="heavy" spc="-20" dirty="0">
                <a:uFill>
                  <a:solidFill>
                    <a:srgbClr val="000000"/>
                  </a:solidFill>
                </a:uFill>
              </a:rPr>
              <a:t>формата</a:t>
            </a:r>
            <a:r>
              <a:rPr u="heavy" spc="-85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u="heavy" spc="-5" dirty="0">
                <a:uFill>
                  <a:solidFill>
                    <a:srgbClr val="000000"/>
                  </a:solidFill>
                </a:uFill>
              </a:rPr>
              <a:t>A2</a:t>
            </a:r>
            <a:r>
              <a:rPr u="heavy" spc="1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u="heavy" dirty="0">
                <a:uFill>
                  <a:solidFill>
                    <a:srgbClr val="000000"/>
                  </a:solidFill>
                </a:uFill>
              </a:rPr>
              <a:t>и</a:t>
            </a:r>
            <a:r>
              <a:rPr u="heavy" spc="1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u="heavy" spc="5" dirty="0">
                <a:uFill>
                  <a:solidFill>
                    <a:srgbClr val="000000"/>
                  </a:solidFill>
                </a:uFill>
              </a:rPr>
              <a:t>так </a:t>
            </a:r>
            <a:r>
              <a:rPr u="heavy" dirty="0">
                <a:uFill>
                  <a:solidFill>
                    <a:srgbClr val="000000"/>
                  </a:solidFill>
                </a:uFill>
              </a:rPr>
              <a:t>далее</a:t>
            </a:r>
            <a:r>
              <a:rPr dirty="0"/>
              <a:t>.</a:t>
            </a:r>
            <a:r>
              <a:rPr spc="-15" dirty="0"/>
              <a:t> </a:t>
            </a:r>
            <a:r>
              <a:rPr dirty="0">
                <a:solidFill>
                  <a:srgbClr val="009900"/>
                </a:solidFill>
              </a:rPr>
              <a:t>При </a:t>
            </a:r>
            <a:r>
              <a:rPr spc="-25" dirty="0">
                <a:solidFill>
                  <a:srgbClr val="009900"/>
                </a:solidFill>
              </a:rPr>
              <a:t>этом	</a:t>
            </a:r>
            <a:r>
              <a:rPr spc="-10" dirty="0">
                <a:solidFill>
                  <a:srgbClr val="009900"/>
                </a:solidFill>
              </a:rPr>
              <a:t>отношение	</a:t>
            </a:r>
            <a:r>
              <a:rPr spc="-5" dirty="0">
                <a:solidFill>
                  <a:srgbClr val="009900"/>
                </a:solidFill>
              </a:rPr>
              <a:t>длины</a:t>
            </a:r>
            <a:r>
              <a:rPr spc="590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листа </a:t>
            </a:r>
            <a:r>
              <a:rPr spc="5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к</a:t>
            </a:r>
            <a:r>
              <a:rPr spc="5" dirty="0">
                <a:solidFill>
                  <a:srgbClr val="009900"/>
                </a:solidFill>
              </a:rPr>
              <a:t> </a:t>
            </a:r>
            <a:r>
              <a:rPr spc="-20" dirty="0">
                <a:solidFill>
                  <a:srgbClr val="009900"/>
                </a:solidFill>
              </a:rPr>
              <a:t>его</a:t>
            </a:r>
            <a:r>
              <a:rPr spc="-10" dirty="0">
                <a:solidFill>
                  <a:srgbClr val="009900"/>
                </a:solidFill>
              </a:rPr>
              <a:t> </a:t>
            </a:r>
            <a:r>
              <a:rPr spc="-5" dirty="0">
                <a:solidFill>
                  <a:srgbClr val="009900"/>
                </a:solidFill>
              </a:rPr>
              <a:t>ширине</a:t>
            </a:r>
            <a:r>
              <a:rPr spc="15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у</a:t>
            </a:r>
            <a:r>
              <a:rPr spc="5" dirty="0">
                <a:solidFill>
                  <a:srgbClr val="009900"/>
                </a:solidFill>
              </a:rPr>
              <a:t> </a:t>
            </a:r>
            <a:r>
              <a:rPr spc="-5" dirty="0">
                <a:solidFill>
                  <a:srgbClr val="009900"/>
                </a:solidFill>
              </a:rPr>
              <a:t>всех	</a:t>
            </a:r>
            <a:r>
              <a:rPr spc="-30" dirty="0">
                <a:solidFill>
                  <a:srgbClr val="009900"/>
                </a:solidFill>
              </a:rPr>
              <a:t>форматов, </a:t>
            </a:r>
            <a:r>
              <a:rPr spc="-15" dirty="0">
                <a:solidFill>
                  <a:srgbClr val="009900"/>
                </a:solidFill>
              </a:rPr>
              <a:t>обозначенных </a:t>
            </a:r>
            <a:r>
              <a:rPr spc="-20" dirty="0">
                <a:solidFill>
                  <a:srgbClr val="009900"/>
                </a:solidFill>
              </a:rPr>
              <a:t>буквой </a:t>
            </a:r>
            <a:r>
              <a:rPr spc="-5" dirty="0">
                <a:solidFill>
                  <a:srgbClr val="009900"/>
                </a:solidFill>
              </a:rPr>
              <a:t>A, </a:t>
            </a:r>
            <a:r>
              <a:rPr spc="-25" dirty="0">
                <a:solidFill>
                  <a:srgbClr val="009900"/>
                </a:solidFill>
              </a:rPr>
              <a:t>одно </a:t>
            </a:r>
            <a:r>
              <a:rPr spc="-20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и</a:t>
            </a:r>
            <a:r>
              <a:rPr spc="5" dirty="0">
                <a:solidFill>
                  <a:srgbClr val="009900"/>
                </a:solidFill>
              </a:rPr>
              <a:t> </a:t>
            </a:r>
            <a:r>
              <a:rPr spc="-20" dirty="0">
                <a:solidFill>
                  <a:srgbClr val="009900"/>
                </a:solidFill>
              </a:rPr>
              <a:t>то</a:t>
            </a:r>
            <a:r>
              <a:rPr dirty="0">
                <a:solidFill>
                  <a:srgbClr val="009900"/>
                </a:solidFill>
              </a:rPr>
              <a:t> </a:t>
            </a:r>
            <a:r>
              <a:rPr spc="-20" dirty="0">
                <a:solidFill>
                  <a:srgbClr val="009900"/>
                </a:solidFill>
              </a:rPr>
              <a:t>же</a:t>
            </a:r>
            <a:r>
              <a:rPr dirty="0">
                <a:solidFill>
                  <a:srgbClr val="009900"/>
                </a:solidFill>
              </a:rPr>
              <a:t> </a:t>
            </a:r>
            <a:r>
              <a:rPr spc="-15" dirty="0"/>
              <a:t>(то</a:t>
            </a:r>
            <a:r>
              <a:rPr dirty="0"/>
              <a:t> </a:t>
            </a:r>
            <a:r>
              <a:rPr spc="5" dirty="0"/>
              <a:t>есть</a:t>
            </a:r>
            <a:r>
              <a:rPr spc="-10" dirty="0"/>
              <a:t> </a:t>
            </a:r>
            <a:r>
              <a:rPr spc="-5" dirty="0"/>
              <a:t>листы</a:t>
            </a:r>
            <a:r>
              <a:rPr spc="10" dirty="0"/>
              <a:t> </a:t>
            </a:r>
            <a:r>
              <a:rPr spc="-5" dirty="0"/>
              <a:t>всех</a:t>
            </a:r>
            <a:r>
              <a:rPr dirty="0"/>
              <a:t> </a:t>
            </a:r>
            <a:r>
              <a:rPr spc="-35" dirty="0"/>
              <a:t>форматов</a:t>
            </a:r>
            <a:r>
              <a:rPr spc="55" dirty="0"/>
              <a:t> </a:t>
            </a:r>
            <a:r>
              <a:rPr spc="-15" dirty="0"/>
              <a:t>подобны</a:t>
            </a:r>
            <a:r>
              <a:rPr spc="20" dirty="0"/>
              <a:t> </a:t>
            </a:r>
            <a:r>
              <a:rPr spc="-15" dirty="0"/>
              <a:t>друг</a:t>
            </a:r>
            <a:r>
              <a:rPr dirty="0"/>
              <a:t> </a:t>
            </a:r>
            <a:r>
              <a:rPr spc="-10" dirty="0"/>
              <a:t>другу).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2600977"/>
            <a:ext cx="839787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821180" algn="l"/>
              </a:tabLst>
            </a:pPr>
            <a:r>
              <a:rPr sz="2400" b="1" spc="-15" dirty="0">
                <a:latin typeface="Times New Roman"/>
                <a:cs typeface="Times New Roman"/>
              </a:rPr>
              <a:t>Это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сделано	специально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—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чтобы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можно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было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сохранить </a:t>
            </a:r>
            <a:r>
              <a:rPr sz="2400" b="1" spc="-5" dirty="0">
                <a:latin typeface="Times New Roman"/>
                <a:cs typeface="Times New Roman"/>
              </a:rPr>
              <a:t> пропорции</a:t>
            </a:r>
            <a:r>
              <a:rPr sz="2400" b="1" spc="3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текста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на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листе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при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изменении</a:t>
            </a:r>
            <a:r>
              <a:rPr sz="2400" b="1" spc="3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формата</a:t>
            </a:r>
            <a:r>
              <a:rPr sz="2400" b="1" spc="45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бумаги 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(размер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шрифта</a:t>
            </a:r>
            <a:r>
              <a:rPr sz="2400" b="1" spc="5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при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этом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35" dirty="0">
                <a:latin typeface="Times New Roman"/>
                <a:cs typeface="Times New Roman"/>
              </a:rPr>
              <a:t>тоже</a:t>
            </a:r>
            <a:r>
              <a:rPr sz="2400" b="1" spc="-5" dirty="0">
                <a:latin typeface="Times New Roman"/>
                <a:cs typeface="Times New Roman"/>
              </a:rPr>
              <a:t> соответственно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изменяется).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93087" y="3857627"/>
            <a:ext cx="5357837" cy="278607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8834119" y="6528625"/>
            <a:ext cx="2298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37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5898" y="22350"/>
            <a:ext cx="69862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/>
              <a:t>В</a:t>
            </a:r>
            <a:r>
              <a:rPr spc="-10" dirty="0"/>
              <a:t> таблице</a:t>
            </a:r>
            <a:r>
              <a:rPr spc="25" dirty="0"/>
              <a:t> </a:t>
            </a:r>
            <a:r>
              <a:rPr dirty="0"/>
              <a:t>1</a:t>
            </a:r>
            <a:r>
              <a:rPr spc="-5" dirty="0"/>
              <a:t> даны</a:t>
            </a:r>
            <a:r>
              <a:rPr spc="5" dirty="0"/>
              <a:t> </a:t>
            </a:r>
            <a:r>
              <a:rPr spc="-10" dirty="0"/>
              <a:t>размеры</a:t>
            </a:r>
            <a:r>
              <a:rPr dirty="0"/>
              <a:t> </a:t>
            </a:r>
            <a:r>
              <a:rPr spc="-20" dirty="0"/>
              <a:t>листов</a:t>
            </a:r>
            <a:r>
              <a:rPr spc="20" dirty="0"/>
              <a:t> </a:t>
            </a:r>
            <a:r>
              <a:rPr spc="-30" dirty="0"/>
              <a:t>бумаги</a:t>
            </a:r>
            <a:r>
              <a:rPr spc="5" dirty="0"/>
              <a:t> </a:t>
            </a:r>
            <a:r>
              <a:rPr spc="-5" dirty="0"/>
              <a:t>четырёх </a:t>
            </a:r>
            <a:r>
              <a:rPr spc="-585" dirty="0"/>
              <a:t> </a:t>
            </a:r>
            <a:r>
              <a:rPr spc="-45" dirty="0"/>
              <a:t>ф</a:t>
            </a:r>
            <a:r>
              <a:rPr dirty="0"/>
              <a:t>о</a:t>
            </a:r>
            <a:r>
              <a:rPr spc="-40" dirty="0"/>
              <a:t>р</a:t>
            </a:r>
            <a:r>
              <a:rPr spc="-15" dirty="0"/>
              <a:t>м</a:t>
            </a:r>
            <a:r>
              <a:rPr spc="-60" dirty="0"/>
              <a:t>а</a:t>
            </a:r>
            <a:r>
              <a:rPr spc="-40" dirty="0"/>
              <a:t>т</a:t>
            </a:r>
            <a:r>
              <a:rPr spc="-60" dirty="0"/>
              <a:t>о</a:t>
            </a:r>
            <a:r>
              <a:rPr spc="-5" dirty="0"/>
              <a:t>в</a:t>
            </a:r>
            <a:r>
              <a:rPr dirty="0"/>
              <a:t>:</a:t>
            </a:r>
            <a:r>
              <a:rPr spc="50" dirty="0"/>
              <a:t> </a:t>
            </a:r>
            <a:r>
              <a:rPr spc="-40" dirty="0"/>
              <a:t>о</a:t>
            </a:r>
            <a:r>
              <a:rPr dirty="0"/>
              <a:t>т</a:t>
            </a:r>
            <a:r>
              <a:rPr spc="-135" dirty="0"/>
              <a:t> </a:t>
            </a:r>
            <a:r>
              <a:rPr spc="-10" dirty="0"/>
              <a:t>A</a:t>
            </a:r>
            <a:r>
              <a:rPr dirty="0"/>
              <a:t>З</a:t>
            </a:r>
            <a:r>
              <a:rPr spc="5" dirty="0"/>
              <a:t> </a:t>
            </a:r>
            <a:r>
              <a:rPr spc="-5" dirty="0"/>
              <a:t>д</a:t>
            </a:r>
            <a:r>
              <a:rPr dirty="0"/>
              <a:t>о</a:t>
            </a:r>
            <a:r>
              <a:rPr spc="-135" dirty="0"/>
              <a:t> </a:t>
            </a:r>
            <a:r>
              <a:rPr spc="-10" dirty="0"/>
              <a:t>A</a:t>
            </a:r>
            <a:r>
              <a:rPr dirty="0"/>
              <a:t>6.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493815" y="779443"/>
          <a:ext cx="6091555" cy="25425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3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5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4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pPr marL="667385" marR="351155" indent="-30924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000" b="1" spc="-3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000" b="1" spc="-4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ы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е  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номера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Ширина(мм)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dirty="0">
                          <a:latin typeface="Times New Roman"/>
                          <a:cs typeface="Times New Roman"/>
                        </a:rPr>
                        <a:t>Длина(мм)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004569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105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148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004569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210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297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004569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3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297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420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1004569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4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148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210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516802" y="3316039"/>
            <a:ext cx="7936865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Times New Roman"/>
                <a:cs typeface="Times New Roman"/>
              </a:rPr>
              <a:t>Для </a:t>
            </a:r>
            <a:r>
              <a:rPr sz="2400" b="1" spc="-20" dirty="0">
                <a:latin typeface="Times New Roman"/>
                <a:cs typeface="Times New Roman"/>
              </a:rPr>
              <a:t>листов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бумаги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35" dirty="0">
                <a:latin typeface="Times New Roman"/>
                <a:cs typeface="Times New Roman"/>
              </a:rPr>
              <a:t>форматов</a:t>
            </a:r>
            <a:r>
              <a:rPr sz="2400" b="1" spc="5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АЗ,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А4,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А5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и </a:t>
            </a:r>
            <a:r>
              <a:rPr sz="2400" b="1" spc="-5" dirty="0">
                <a:latin typeface="Times New Roman"/>
                <a:cs typeface="Times New Roman"/>
              </a:rPr>
              <a:t>А6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определите,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какими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порядковыми</a:t>
            </a:r>
            <a:r>
              <a:rPr sz="2400" b="1" spc="4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номерами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обозначены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их </a:t>
            </a:r>
            <a:r>
              <a:rPr sz="2400" b="1" spc="-10" dirty="0">
                <a:latin typeface="Times New Roman"/>
                <a:cs typeface="Times New Roman"/>
              </a:rPr>
              <a:t>размеры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в</a:t>
            </a:r>
            <a:r>
              <a:rPr sz="2400" b="1" spc="-10" dirty="0">
                <a:latin typeface="Times New Roman"/>
                <a:cs typeface="Times New Roman"/>
              </a:rPr>
              <a:t> таблице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1. </a:t>
            </a:r>
            <a:r>
              <a:rPr sz="2400" b="1" spc="-15" dirty="0">
                <a:latin typeface="Times New Roman"/>
                <a:cs typeface="Times New Roman"/>
              </a:rPr>
              <a:t>Заполните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таблицу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ниже,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в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бланк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ответов 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перенесите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последовательность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четырёх</a:t>
            </a:r>
            <a:r>
              <a:rPr sz="2400" b="1" spc="-15" dirty="0">
                <a:latin typeface="Times New Roman"/>
                <a:cs typeface="Times New Roman"/>
              </a:rPr>
              <a:t> цифр.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22245" y="4779972"/>
          <a:ext cx="8377555" cy="11709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2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6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1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8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8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pPr marL="622300" marR="469265" indent="-1466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Ф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000" b="1" spc="-3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2000" b="1" spc="-4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b="1" spc="-1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ы  </a:t>
                      </a:r>
                      <a:r>
                        <a:rPr sz="2000" b="1" spc="-15" dirty="0">
                          <a:latin typeface="Times New Roman"/>
                          <a:cs typeface="Times New Roman"/>
                        </a:rPr>
                        <a:t>бумаги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400" b="1" spc="-70" dirty="0">
                          <a:latin typeface="Times New Roman"/>
                          <a:cs typeface="Times New Roman"/>
                        </a:rPr>
                        <a:t>АЗ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150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А4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150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А5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150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85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А6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15049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6293813" y="6093033"/>
            <a:ext cx="20097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3241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425688" y="6425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38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3292" rIns="0" bIns="0" rtlCol="0">
            <a:spAutoFit/>
          </a:bodyPr>
          <a:lstStyle/>
          <a:p>
            <a:pPr marL="698500" marR="5080" indent="-762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0000"/>
                </a:solidFill>
              </a:rPr>
              <a:t>2.</a:t>
            </a:r>
            <a:r>
              <a:rPr spc="-10" dirty="0">
                <a:solidFill>
                  <a:srgbClr val="006600"/>
                </a:solidFill>
              </a:rPr>
              <a:t> </a:t>
            </a:r>
            <a:r>
              <a:rPr u="heavy" spc="-2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Сколько</a:t>
            </a:r>
            <a:r>
              <a:rPr u="heavy" spc="3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 </a:t>
            </a:r>
            <a:r>
              <a:rPr u="heavy" spc="-2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листов</a:t>
            </a:r>
            <a:r>
              <a:rPr dirty="0">
                <a:solidFill>
                  <a:srgbClr val="006600"/>
                </a:solidFill>
              </a:rPr>
              <a:t> </a:t>
            </a:r>
            <a:r>
              <a:rPr spc="-30" dirty="0"/>
              <a:t>бумаги</a:t>
            </a:r>
            <a:r>
              <a:rPr dirty="0">
                <a:solidFill>
                  <a:srgbClr val="006600"/>
                </a:solidFill>
              </a:rPr>
              <a:t> </a:t>
            </a:r>
            <a:r>
              <a:rPr u="heavy" spc="-2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формата</a:t>
            </a:r>
            <a:r>
              <a:rPr u="heavy" spc="5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 </a:t>
            </a:r>
            <a:r>
              <a:rPr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А5</a:t>
            </a:r>
            <a:r>
              <a:rPr spc="-10" dirty="0">
                <a:solidFill>
                  <a:srgbClr val="006600"/>
                </a:solidFill>
              </a:rPr>
              <a:t> </a:t>
            </a:r>
            <a:r>
              <a:rPr spc="-5" dirty="0"/>
              <a:t>получится</a:t>
            </a:r>
            <a:r>
              <a:rPr spc="15" dirty="0">
                <a:solidFill>
                  <a:srgbClr val="006600"/>
                </a:solidFill>
              </a:rPr>
              <a:t> </a:t>
            </a:r>
            <a:r>
              <a:rPr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при </a:t>
            </a:r>
            <a:r>
              <a:rPr spc="-585" dirty="0">
                <a:solidFill>
                  <a:srgbClr val="006600"/>
                </a:solidFill>
              </a:rPr>
              <a:t> </a:t>
            </a:r>
            <a:r>
              <a:rPr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</a:rPr>
              <a:t>разрезани</a:t>
            </a:r>
            <a:r>
              <a:rPr spc="-5" dirty="0"/>
              <a:t>и</a:t>
            </a:r>
            <a:r>
              <a:rPr spc="25" dirty="0"/>
              <a:t> </a:t>
            </a:r>
            <a:r>
              <a:rPr spc="-25" dirty="0"/>
              <a:t>одного</a:t>
            </a:r>
            <a:r>
              <a:rPr dirty="0"/>
              <a:t> листа</a:t>
            </a:r>
            <a:r>
              <a:rPr spc="5" dirty="0"/>
              <a:t> </a:t>
            </a:r>
            <a:r>
              <a:rPr spc="-30" dirty="0"/>
              <a:t>бумаги</a:t>
            </a:r>
            <a:r>
              <a:rPr spc="5" dirty="0"/>
              <a:t> </a:t>
            </a:r>
            <a:r>
              <a:rPr spc="-20" dirty="0"/>
              <a:t>формата</a:t>
            </a:r>
            <a:r>
              <a:rPr spc="55" dirty="0"/>
              <a:t> </a:t>
            </a:r>
            <a:r>
              <a:rPr spc="-5" dirty="0">
                <a:solidFill>
                  <a:srgbClr val="006600"/>
                </a:solidFill>
              </a:rPr>
              <a:t>А0</a:t>
            </a:r>
            <a:r>
              <a:rPr spc="-5" dirty="0"/>
              <a:t>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135624" y="877869"/>
            <a:ext cx="13747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</a:t>
            </a:r>
            <a:r>
              <a:rPr sz="2400" b="1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590"/>
              </a:lnSpc>
              <a:spcBef>
                <a:spcPts val="100"/>
              </a:spcBef>
            </a:pPr>
            <a:r>
              <a:rPr spc="-10" dirty="0"/>
              <a:t>А0=2А1</a:t>
            </a:r>
          </a:p>
          <a:p>
            <a:pPr marL="12700" marR="5080">
              <a:lnSpc>
                <a:spcPct val="80000"/>
              </a:lnSpc>
              <a:spcBef>
                <a:spcPts val="285"/>
              </a:spcBef>
            </a:pPr>
            <a:r>
              <a:rPr spc="-5" dirty="0"/>
              <a:t>А1=2А2;</a:t>
            </a:r>
            <a:r>
              <a:rPr spc="10" dirty="0"/>
              <a:t> </a:t>
            </a:r>
            <a:r>
              <a:rPr spc="-5" dirty="0"/>
              <a:t>А0</a:t>
            </a:r>
            <a:r>
              <a:rPr spc="10" dirty="0"/>
              <a:t> </a:t>
            </a:r>
            <a:r>
              <a:rPr dirty="0"/>
              <a:t>=</a:t>
            </a:r>
            <a:r>
              <a:rPr spc="-20" dirty="0"/>
              <a:t> </a:t>
            </a:r>
            <a:r>
              <a:rPr spc="-5" dirty="0"/>
              <a:t>2А1=2×(2А2)=4А2 </a:t>
            </a:r>
            <a:r>
              <a:rPr dirty="0"/>
              <a:t> </a:t>
            </a:r>
            <a:r>
              <a:rPr spc="-5" dirty="0"/>
              <a:t>А2=2А3;</a:t>
            </a:r>
            <a:r>
              <a:rPr spc="10" dirty="0"/>
              <a:t> </a:t>
            </a:r>
            <a:r>
              <a:rPr spc="-5" dirty="0"/>
              <a:t>А0</a:t>
            </a:r>
            <a:r>
              <a:rPr spc="10" dirty="0"/>
              <a:t> </a:t>
            </a:r>
            <a:r>
              <a:rPr spc="-5" dirty="0"/>
              <a:t>=4А2=4×(2А3)=8А3 </a:t>
            </a:r>
            <a:r>
              <a:rPr dirty="0"/>
              <a:t> </a:t>
            </a:r>
            <a:r>
              <a:rPr spc="-5" dirty="0"/>
              <a:t>А3=2А4;</a:t>
            </a:r>
            <a:r>
              <a:rPr spc="10" dirty="0"/>
              <a:t> </a:t>
            </a:r>
            <a:r>
              <a:rPr spc="-5" dirty="0"/>
              <a:t>А0</a:t>
            </a:r>
            <a:r>
              <a:rPr spc="10" dirty="0"/>
              <a:t> </a:t>
            </a:r>
            <a:r>
              <a:rPr spc="-5" dirty="0"/>
              <a:t>=8А3=8×(2А4)=16А4 </a:t>
            </a:r>
            <a:r>
              <a:rPr dirty="0"/>
              <a:t> </a:t>
            </a:r>
            <a:r>
              <a:rPr spc="-5" dirty="0"/>
              <a:t>А4=2А5;</a:t>
            </a:r>
            <a:r>
              <a:rPr spc="15" dirty="0"/>
              <a:t> </a:t>
            </a:r>
            <a:r>
              <a:rPr spc="-5" dirty="0"/>
              <a:t>А0</a:t>
            </a:r>
            <a:r>
              <a:rPr spc="10" dirty="0"/>
              <a:t> </a:t>
            </a:r>
            <a:r>
              <a:rPr spc="-5" dirty="0"/>
              <a:t>=16А4=16×(2А5)=32А5 </a:t>
            </a:r>
            <a:r>
              <a:rPr spc="-585" dirty="0"/>
              <a:t> </a:t>
            </a:r>
            <a:r>
              <a:rPr spc="-5" dirty="0"/>
              <a:t>А0=32А5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53439" y="3169618"/>
            <a:ext cx="86239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3.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Найдите</a:t>
            </a:r>
            <a:r>
              <a:rPr sz="2400" b="1" u="heavy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длину</a:t>
            </a:r>
            <a:r>
              <a:rPr sz="2400" b="1" u="heavy" spc="2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большей</a:t>
            </a:r>
            <a:r>
              <a:rPr sz="2400" b="1" spc="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стороны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листа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imes New Roman"/>
                <a:cs typeface="Times New Roman"/>
              </a:rPr>
              <a:t>бумаги</a:t>
            </a:r>
            <a:r>
              <a:rPr sz="2400" b="1" spc="1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формата</a:t>
            </a:r>
            <a:r>
              <a:rPr sz="2400" b="1" u="heavy" spc="60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006600"/>
                </a:solidFill>
                <a:uFill>
                  <a:solidFill>
                    <a:srgbClr val="006600"/>
                  </a:solidFill>
                </a:uFill>
                <a:latin typeface="Times New Roman"/>
                <a:cs typeface="Times New Roman"/>
              </a:rPr>
              <a:t>А2</a:t>
            </a:r>
            <a:r>
              <a:rPr sz="2400" b="1" spc="-5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9639" y="3535378"/>
            <a:ext cx="39649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Ответ</a:t>
            </a:r>
            <a:r>
              <a:rPr sz="2400" b="1" spc="-3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дайте</a:t>
            </a:r>
            <a:r>
              <a:rPr sz="2400" b="1" spc="-10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600"/>
                </a:solidFill>
                <a:latin typeface="Times New Roman"/>
                <a:cs typeface="Times New Roman"/>
              </a:rPr>
              <a:t>в</a:t>
            </a:r>
            <a:r>
              <a:rPr sz="2400" b="1" spc="-15" dirty="0">
                <a:solidFill>
                  <a:srgbClr val="0066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6600"/>
                </a:solidFill>
                <a:latin typeface="Times New Roman"/>
                <a:cs typeface="Times New Roman"/>
              </a:rPr>
              <a:t>миллиметрах.</a:t>
            </a:r>
            <a:endParaRPr sz="2400">
              <a:latin typeface="Times New Roman"/>
              <a:cs typeface="Times New Roman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-6350" y="4208467"/>
          <a:ext cx="5377180" cy="21158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08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79">
                <a:tc>
                  <a:txBody>
                    <a:bodyPr/>
                    <a:lstStyle/>
                    <a:p>
                      <a:pPr marL="584835" marR="298450" indent="-28067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я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1800" b="1" spc="-3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800" b="1" spc="-5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вые  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номера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Ширина(мм)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Длина(мм)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CC0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71882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1-А6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105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148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 marL="71882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2-А4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297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59">
                <a:tc>
                  <a:txBody>
                    <a:bodyPr/>
                    <a:lstStyle/>
                    <a:p>
                      <a:pPr marL="71882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3-А3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solidFill>
                            <a:srgbClr val="009900"/>
                          </a:solidFill>
                          <a:latin typeface="Times New Roman"/>
                          <a:cs typeface="Times New Roman"/>
                        </a:rPr>
                        <a:t>297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solidFill>
                            <a:srgbClr val="009900"/>
                          </a:solidFill>
                          <a:latin typeface="Times New Roman"/>
                          <a:cs typeface="Times New Roman"/>
                        </a:rPr>
                        <a:t>420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718820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spc="-5" dirty="0">
                          <a:latin typeface="Times New Roman"/>
                          <a:cs typeface="Times New Roman"/>
                        </a:rPr>
                        <a:t>4-А5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148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210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1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5722310" y="3594228"/>
            <a:ext cx="3306445" cy="2807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</a:t>
            </a:r>
            <a:r>
              <a:rPr sz="24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А3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имеет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размеры: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imes New Roman"/>
                <a:cs typeface="Times New Roman"/>
              </a:rPr>
              <a:t>297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×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420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мм</a:t>
            </a:r>
            <a:endParaRPr sz="24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400" b="1" spc="-50" dirty="0">
                <a:latin typeface="Times New Roman"/>
                <a:cs typeface="Times New Roman"/>
              </a:rPr>
              <a:t>Тогда </a:t>
            </a:r>
            <a:r>
              <a:rPr sz="2400" b="1" spc="-5" dirty="0">
                <a:latin typeface="Times New Roman"/>
                <a:cs typeface="Times New Roman"/>
              </a:rPr>
              <a:t>А2 имеет ширину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420</a:t>
            </a:r>
            <a:r>
              <a:rPr sz="2400" b="1" spc="-5" dirty="0">
                <a:latin typeface="Times New Roman"/>
                <a:cs typeface="Times New Roman"/>
              </a:rPr>
              <a:t> мм</a:t>
            </a:r>
            <a:r>
              <a:rPr sz="2400" b="1" dirty="0">
                <a:latin typeface="Times New Roman"/>
                <a:cs typeface="Times New Roman"/>
              </a:rPr>
              <a:t> ,</a:t>
            </a:r>
            <a:r>
              <a:rPr sz="2400" b="1" spc="-5" dirty="0">
                <a:latin typeface="Times New Roman"/>
                <a:cs typeface="Times New Roman"/>
              </a:rPr>
              <a:t> длину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ts val="2820"/>
              </a:lnSpc>
            </a:pPr>
            <a:r>
              <a:rPr sz="2400" b="1" dirty="0">
                <a:latin typeface="Times New Roman"/>
                <a:cs typeface="Times New Roman"/>
              </a:rPr>
              <a:t>2×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297мм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594мм</a:t>
            </a:r>
            <a:endParaRPr sz="2400">
              <a:latin typeface="Times New Roman"/>
              <a:cs typeface="Times New Roman"/>
            </a:endParaRPr>
          </a:p>
          <a:p>
            <a:pPr marL="155575">
              <a:lnSpc>
                <a:spcPct val="100000"/>
              </a:lnSpc>
              <a:spcBef>
                <a:spcPts val="132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594</a:t>
            </a:r>
            <a:endParaRPr sz="280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57157" y="1000112"/>
            <a:ext cx="3500754" cy="1500505"/>
            <a:chOff x="357157" y="1000112"/>
            <a:chExt cx="3500754" cy="1500505"/>
          </a:xfrm>
        </p:grpSpPr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7157" y="1000112"/>
              <a:ext cx="3500461" cy="1500187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71472" y="1785926"/>
              <a:ext cx="1071880" cy="1905"/>
            </a:xfrm>
            <a:custGeom>
              <a:avLst/>
              <a:gdLst/>
              <a:ahLst/>
              <a:cxnLst/>
              <a:rect l="l" t="t" r="r" b="b"/>
              <a:pathLst>
                <a:path w="1071880" h="1905">
                  <a:moveTo>
                    <a:pt x="0" y="0"/>
                  </a:moveTo>
                  <a:lnTo>
                    <a:pt x="1071575" y="1587"/>
                  </a:lnTo>
                </a:path>
              </a:pathLst>
            </a:custGeom>
            <a:ln w="28575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008061" y="2806885"/>
            <a:ext cx="16529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32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808719" y="6579298"/>
            <a:ext cx="2806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z="1600" b="1" spc="-5" dirty="0">
                <a:latin typeface="Calibri"/>
                <a:cs typeface="Calibri"/>
              </a:rPr>
              <a:t>39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39239" y="2016252"/>
            <a:ext cx="6282055" cy="1902460"/>
            <a:chOff x="1539239" y="2016252"/>
            <a:chExt cx="6282055" cy="19024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39239" y="2016252"/>
              <a:ext cx="6281927" cy="123139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87039" y="2686811"/>
              <a:ext cx="3203447" cy="1231391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873154" y="2145601"/>
            <a:ext cx="5398135" cy="1367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60500" marR="5080" indent="-1448435">
              <a:lnSpc>
                <a:spcPct val="100000"/>
              </a:lnSpc>
              <a:spcBef>
                <a:spcPts val="105"/>
              </a:spcBef>
            </a:pP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Задачи</a:t>
            </a:r>
            <a:r>
              <a:rPr sz="4400" b="0" spc="-4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о</a:t>
            </a:r>
            <a:r>
              <a:rPr sz="4400" b="0" spc="-3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дачном </a:t>
            </a:r>
            <a:r>
              <a:rPr sz="4400" b="0" spc="-1455" dirty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sz="4400" b="0" dirty="0">
                <a:solidFill>
                  <a:srgbClr val="FF0000"/>
                </a:solidFill>
                <a:latin typeface="Arial Black"/>
                <a:cs typeface="Arial Black"/>
              </a:rPr>
              <a:t>участке</a:t>
            </a:r>
            <a:endParaRPr sz="44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453628" y="6442773"/>
            <a:ext cx="179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z="1600" b="1" spc="-5" dirty="0">
                <a:latin typeface="Calibri"/>
                <a:cs typeface="Calibri"/>
              </a:rPr>
              <a:t>4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1140" y="26371"/>
            <a:ext cx="825309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8900" marR="5080" indent="-762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0000"/>
                </a:solidFill>
              </a:rPr>
              <a:t>4.</a:t>
            </a:r>
            <a:r>
              <a:rPr dirty="0">
                <a:solidFill>
                  <a:srgbClr val="009900"/>
                </a:solid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Найдите</a:t>
            </a:r>
            <a:r>
              <a:rPr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площадь</a:t>
            </a:r>
            <a:r>
              <a:rPr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 </a:t>
            </a:r>
            <a:r>
              <a:rPr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</a:rPr>
              <a:t>листа</a:t>
            </a:r>
            <a:r>
              <a:rPr u="heavy" spc="10" dirty="0">
                <a:uFill>
                  <a:solidFill>
                    <a:srgbClr val="009900"/>
                  </a:solidFill>
                </a:uFill>
              </a:rPr>
              <a:t> </a:t>
            </a:r>
            <a:r>
              <a:rPr spc="-30" dirty="0"/>
              <a:t>бумаги</a:t>
            </a:r>
            <a:r>
              <a:rPr spc="5" dirty="0"/>
              <a:t> </a:t>
            </a:r>
            <a:r>
              <a:rPr spc="-20" dirty="0"/>
              <a:t>формата</a:t>
            </a:r>
            <a:r>
              <a:rPr spc="55" dirty="0"/>
              <a:t> </a:t>
            </a:r>
            <a:r>
              <a:rPr spc="-25" dirty="0">
                <a:solidFill>
                  <a:srgbClr val="009900"/>
                </a:solidFill>
              </a:rPr>
              <a:t>АЗ</a:t>
            </a:r>
            <a:r>
              <a:rPr spc="-25" dirty="0"/>
              <a:t>.</a:t>
            </a:r>
            <a:r>
              <a:rPr dirty="0"/>
              <a:t> </a:t>
            </a:r>
            <a:r>
              <a:rPr spc="-5" dirty="0">
                <a:solidFill>
                  <a:srgbClr val="009900"/>
                </a:solidFill>
              </a:rPr>
              <a:t>Ответ</a:t>
            </a:r>
            <a:r>
              <a:rPr spc="-30" dirty="0">
                <a:solidFill>
                  <a:srgbClr val="009900"/>
                </a:solidFill>
              </a:rPr>
              <a:t> </a:t>
            </a:r>
            <a:r>
              <a:rPr spc="-5" dirty="0"/>
              <a:t>дайте </a:t>
            </a:r>
            <a:r>
              <a:rPr spc="-585" dirty="0"/>
              <a:t> </a:t>
            </a:r>
            <a:r>
              <a:rPr dirty="0">
                <a:solidFill>
                  <a:srgbClr val="009900"/>
                </a:solidFill>
              </a:rPr>
              <a:t>в</a:t>
            </a:r>
            <a:r>
              <a:rPr spc="-10" dirty="0">
                <a:solidFill>
                  <a:srgbClr val="009900"/>
                </a:solidFill>
              </a:rPr>
              <a:t> квадратных</a:t>
            </a:r>
            <a:r>
              <a:rPr spc="20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сантиметрах</a:t>
            </a:r>
            <a:r>
              <a:rPr dirty="0"/>
              <a:t>.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599" y="4000512"/>
            <a:ext cx="3500458" cy="192881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05740" y="951134"/>
            <a:ext cx="8845550" cy="5307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815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Решение.</a:t>
            </a:r>
            <a:endParaRPr sz="2400" dirty="0">
              <a:latin typeface="Times New Roman"/>
              <a:cs typeface="Times New Roman"/>
            </a:endParaRPr>
          </a:p>
          <a:p>
            <a:pPr marL="170815">
              <a:lnSpc>
                <a:spcPct val="100000"/>
              </a:lnSpc>
            </a:pP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S</a:t>
            </a:r>
            <a:r>
              <a:rPr sz="24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=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a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∙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 b</a:t>
            </a:r>
            <a:r>
              <a:rPr sz="2400" b="1" spc="-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6EC0"/>
                </a:solidFill>
                <a:latin typeface="Times New Roman"/>
                <a:cs typeface="Times New Roman"/>
              </a:rPr>
              <a:t>–</a:t>
            </a:r>
            <a:r>
              <a:rPr sz="24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6EC0"/>
                </a:solidFill>
                <a:latin typeface="Times New Roman"/>
                <a:cs typeface="Times New Roman"/>
              </a:rPr>
              <a:t>площадь</a:t>
            </a:r>
            <a:r>
              <a:rPr sz="2400" spc="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006EC0"/>
                </a:solidFill>
                <a:latin typeface="Times New Roman"/>
                <a:cs typeface="Times New Roman"/>
              </a:rPr>
              <a:t>прямоугольника</a:t>
            </a:r>
            <a:endParaRPr sz="2400" dirty="0">
              <a:latin typeface="Times New Roman"/>
              <a:cs typeface="Times New Roman"/>
            </a:endParaRPr>
          </a:p>
          <a:p>
            <a:pPr marL="170815">
              <a:lnSpc>
                <a:spcPct val="100000"/>
              </a:lnSpc>
            </a:pPr>
            <a:r>
              <a:rPr sz="2400" b="1" spc="-5" dirty="0">
                <a:latin typeface="Times New Roman"/>
                <a:cs typeface="Times New Roman"/>
              </a:rPr>
              <a:t>А3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имеет</a:t>
            </a:r>
            <a:r>
              <a:rPr sz="2400" b="1" spc="-10" dirty="0">
                <a:latin typeface="Times New Roman"/>
                <a:cs typeface="Times New Roman"/>
              </a:rPr>
              <a:t> размеры: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297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× 420</a:t>
            </a:r>
            <a:r>
              <a:rPr sz="2400" b="1" spc="-5" dirty="0">
                <a:latin typeface="Times New Roman"/>
                <a:cs typeface="Times New Roman"/>
              </a:rPr>
              <a:t> мм; S</a:t>
            </a:r>
            <a:r>
              <a:rPr sz="2400" b="1" dirty="0">
                <a:latin typeface="Times New Roman"/>
                <a:cs typeface="Times New Roman"/>
              </a:rPr>
              <a:t> =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29,7см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×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42см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=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1247,4 </a:t>
            </a:r>
            <a:r>
              <a:rPr sz="2400" b="1" spc="-5" dirty="0">
                <a:latin typeface="Times New Roman"/>
                <a:cs typeface="Times New Roman"/>
              </a:rPr>
              <a:t>см</a:t>
            </a:r>
            <a:r>
              <a:rPr sz="2400" b="1" spc="-7" baseline="24305" dirty="0">
                <a:latin typeface="Times New Roman"/>
                <a:cs typeface="Times New Roman"/>
              </a:rPr>
              <a:t>2</a:t>
            </a:r>
            <a:endParaRPr sz="2400" baseline="24305" dirty="0">
              <a:latin typeface="Times New Roman"/>
              <a:cs typeface="Times New Roman"/>
            </a:endParaRPr>
          </a:p>
          <a:p>
            <a:pPr marL="5600700">
              <a:lnSpc>
                <a:spcPct val="100000"/>
              </a:lnSpc>
              <a:spcBef>
                <a:spcPts val="905"/>
              </a:spcBef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1247,4</a:t>
            </a:r>
            <a:endParaRPr sz="2800" dirty="0">
              <a:latin typeface="Times New Roman"/>
              <a:cs typeface="Times New Roman"/>
            </a:endParaRPr>
          </a:p>
          <a:p>
            <a:pPr marL="114300" marR="527685" indent="-76200">
              <a:lnSpc>
                <a:spcPct val="100000"/>
              </a:lnSpc>
              <a:spcBef>
                <a:spcPts val="1765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5.</a:t>
            </a:r>
            <a:r>
              <a:rPr sz="24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Найдите</a:t>
            </a:r>
            <a:r>
              <a:rPr sz="24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отношение</a:t>
            </a:r>
            <a:r>
              <a:rPr sz="2400" b="1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длины</a:t>
            </a:r>
            <a:r>
              <a:rPr sz="2400" b="1" u="heavy" spc="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большей</a:t>
            </a:r>
            <a:r>
              <a:rPr sz="2400" b="1" u="heavy" spc="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стороны</a:t>
            </a:r>
            <a:r>
              <a:rPr sz="2400" b="1" spc="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листа</a:t>
            </a:r>
            <a:r>
              <a:rPr sz="2400" b="1" spc="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к </a:t>
            </a:r>
            <a:r>
              <a:rPr sz="24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меньшей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у </a:t>
            </a:r>
            <a:r>
              <a:rPr sz="2400" b="1" spc="-30" dirty="0">
                <a:latin typeface="Times New Roman"/>
                <a:cs typeface="Times New Roman"/>
              </a:rPr>
              <a:t>бумаги</a:t>
            </a:r>
            <a:r>
              <a:rPr sz="24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формата</a:t>
            </a:r>
            <a:r>
              <a:rPr sz="2400" b="1" u="heavy" spc="4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А1</a:t>
            </a:r>
            <a:r>
              <a:rPr sz="2400" b="1" spc="-5" dirty="0">
                <a:latin typeface="Times New Roman"/>
                <a:cs typeface="Times New Roman"/>
              </a:rPr>
              <a:t>.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Ответ</a:t>
            </a:r>
            <a:r>
              <a:rPr sz="2400" b="1" spc="-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дайте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 с </a:t>
            </a:r>
            <a:r>
              <a:rPr sz="24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точностью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до </a:t>
            </a:r>
            <a:r>
              <a:rPr sz="2400" b="1" spc="-58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десятых.</a:t>
            </a:r>
            <a:endParaRPr sz="2400" dirty="0">
              <a:latin typeface="Times New Roman"/>
              <a:cs typeface="Times New Roman"/>
            </a:endParaRPr>
          </a:p>
          <a:p>
            <a:pPr marL="3957320">
              <a:lnSpc>
                <a:spcPct val="100000"/>
              </a:lnSpc>
              <a:spcBef>
                <a:spcPts val="875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Решение.</a:t>
            </a:r>
            <a:endParaRPr sz="2400" dirty="0">
              <a:latin typeface="Times New Roman"/>
              <a:cs typeface="Times New Roman"/>
            </a:endParaRPr>
          </a:p>
          <a:p>
            <a:pPr marL="3957320" marR="222250">
              <a:lnSpc>
                <a:spcPct val="99000"/>
              </a:lnSpc>
              <a:spcBef>
                <a:spcPts val="30"/>
              </a:spcBef>
            </a:pPr>
            <a:r>
              <a:rPr sz="2400" b="1" spc="-5" dirty="0">
                <a:latin typeface="Times New Roman"/>
                <a:cs typeface="Times New Roman"/>
              </a:rPr>
              <a:t>А2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имеет</a:t>
            </a:r>
            <a:r>
              <a:rPr sz="2400" b="1" spc="-10" dirty="0">
                <a:latin typeface="Times New Roman"/>
                <a:cs typeface="Times New Roman"/>
              </a:rPr>
              <a:t> размеры: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420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×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594мм 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А1 имеет </a:t>
            </a:r>
            <a:r>
              <a:rPr sz="2400" b="1" spc="-10" dirty="0">
                <a:latin typeface="Times New Roman"/>
                <a:cs typeface="Times New Roman"/>
              </a:rPr>
              <a:t>размеры: </a:t>
            </a:r>
            <a:r>
              <a:rPr sz="2400" b="1" dirty="0">
                <a:latin typeface="Times New Roman"/>
                <a:cs typeface="Times New Roman"/>
              </a:rPr>
              <a:t>594 × 2∙ </a:t>
            </a:r>
            <a:r>
              <a:rPr sz="2400" b="1" spc="-5" dirty="0">
                <a:latin typeface="Times New Roman"/>
                <a:cs typeface="Times New Roman"/>
              </a:rPr>
              <a:t>420мм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840: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594≈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1,41..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200" dirty="0">
              <a:latin typeface="Times New Roman"/>
              <a:cs typeface="Times New Roman"/>
            </a:endParaRPr>
          </a:p>
          <a:p>
            <a:pPr marL="5100320">
              <a:lnSpc>
                <a:spcPct val="100000"/>
              </a:lnSpc>
            </a:pPr>
            <a:r>
              <a:rPr sz="2800" b="1" spc="-10" dirty="0">
                <a:latin typeface="Times New Roman"/>
                <a:cs typeface="Times New Roman"/>
              </a:rPr>
              <a:t>Ответ</a:t>
            </a:r>
            <a:r>
              <a:rPr sz="2800" b="1" spc="-1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: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1,4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08719" y="6579298"/>
            <a:ext cx="2806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z="1600" b="1" spc="-5" dirty="0">
                <a:latin typeface="Calibri"/>
                <a:cs typeface="Calibri"/>
              </a:rPr>
              <a:t>40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311" y="0"/>
            <a:ext cx="4677465" cy="335758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93022" y="0"/>
            <a:ext cx="8762365" cy="6522084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4512945" marR="9525">
              <a:lnSpc>
                <a:spcPct val="80000"/>
              </a:lnSpc>
              <a:spcBef>
                <a:spcPts val="580"/>
              </a:spcBef>
            </a:pPr>
            <a:r>
              <a:rPr sz="2000" b="1" spc="-5" dirty="0">
                <a:latin typeface="Calibri"/>
                <a:cs typeface="Calibri"/>
              </a:rPr>
              <a:t>На плане </a:t>
            </a:r>
            <a:r>
              <a:rPr sz="2000" b="1" spc="-10" dirty="0">
                <a:latin typeface="Calibri"/>
                <a:cs typeface="Calibri"/>
              </a:rPr>
              <a:t>изображен </a:t>
            </a:r>
            <a:r>
              <a:rPr sz="2000" b="1" spc="-5" dirty="0">
                <a:latin typeface="Calibri"/>
                <a:cs typeface="Calibri"/>
              </a:rPr>
              <a:t>дачный участок 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по адресу: СНТ </a:t>
            </a:r>
            <a:r>
              <a:rPr sz="2000" b="1" spc="-15" dirty="0">
                <a:latin typeface="Calibri"/>
                <a:cs typeface="Calibri"/>
              </a:rPr>
              <a:t>Рассвет, </a:t>
            </a:r>
            <a:r>
              <a:rPr sz="2000" b="1" spc="-25" dirty="0">
                <a:latin typeface="Calibri"/>
                <a:cs typeface="Calibri"/>
              </a:rPr>
              <a:t>ул. </a:t>
            </a:r>
            <a:r>
              <a:rPr sz="2000" b="1" spc="-5" dirty="0">
                <a:latin typeface="Calibri"/>
                <a:cs typeface="Calibri"/>
              </a:rPr>
              <a:t>Морская, </a:t>
            </a:r>
            <a:r>
              <a:rPr sz="2000" b="1" dirty="0">
                <a:latin typeface="Calibri"/>
                <a:cs typeface="Calibri"/>
              </a:rPr>
              <a:t>7 </a:t>
            </a:r>
            <a:r>
              <a:rPr sz="2000" b="1" spc="-44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(сторона </a:t>
            </a:r>
            <a:r>
              <a:rPr sz="2000" b="1" spc="-15" dirty="0">
                <a:latin typeface="Calibri"/>
                <a:cs typeface="Calibri"/>
              </a:rPr>
              <a:t>каждой </a:t>
            </a:r>
            <a:r>
              <a:rPr sz="2000" b="1" dirty="0">
                <a:latin typeface="Calibri"/>
                <a:cs typeface="Calibri"/>
              </a:rPr>
              <a:t>клетки </a:t>
            </a:r>
            <a:r>
              <a:rPr sz="2000" b="1" spc="-5" dirty="0">
                <a:latin typeface="Calibri"/>
                <a:cs typeface="Calibri"/>
              </a:rPr>
              <a:t>на плане </a:t>
            </a:r>
            <a:r>
              <a:rPr sz="2000" b="1" dirty="0">
                <a:latin typeface="Calibri"/>
                <a:cs typeface="Calibri"/>
              </a:rPr>
              <a:t> равна 2 </a:t>
            </a:r>
            <a:r>
              <a:rPr sz="2000" b="1" spc="-5" dirty="0">
                <a:latin typeface="Calibri"/>
                <a:cs typeface="Calibri"/>
              </a:rPr>
              <a:t>м). </a:t>
            </a:r>
            <a:r>
              <a:rPr sz="20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Участок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имеет </a:t>
            </a:r>
            <a:r>
              <a:rPr sz="2000" b="1" spc="5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прямоугольную</a:t>
            </a:r>
            <a:r>
              <a:rPr sz="2000" b="1" u="heavy" spc="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форму</a:t>
            </a:r>
            <a:r>
              <a:rPr sz="2000" b="1" spc="-15" dirty="0">
                <a:latin typeface="Calibri"/>
                <a:cs typeface="Calibri"/>
              </a:rPr>
              <a:t>.</a:t>
            </a:r>
            <a:r>
              <a:rPr sz="2000" b="1" spc="4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Въезд</a:t>
            </a:r>
            <a:r>
              <a:rPr sz="2000" b="1" spc="3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и 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выезд осуществляется </a:t>
            </a:r>
            <a:r>
              <a:rPr sz="2000" b="1" dirty="0">
                <a:latin typeface="Calibri"/>
                <a:cs typeface="Calibri"/>
              </a:rPr>
              <a:t>через 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единственные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ворота.</a:t>
            </a:r>
            <a:endParaRPr sz="2000">
              <a:latin typeface="Calibri"/>
              <a:cs typeface="Calibri"/>
            </a:endParaRPr>
          </a:p>
          <a:p>
            <a:pPr marL="4512945" marR="5080">
              <a:lnSpc>
                <a:spcPct val="80000"/>
              </a:lnSpc>
              <a:spcBef>
                <a:spcPts val="484"/>
              </a:spcBef>
            </a:pP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Площадь, занятая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жилым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домом, </a:t>
            </a:r>
            <a:r>
              <a:rPr sz="2000" b="1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равна</a:t>
            </a:r>
            <a:r>
              <a:rPr sz="2000" b="1" u="heavy" spc="-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64</a:t>
            </a:r>
            <a:r>
              <a:rPr sz="20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heavy" spc="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кв.</a:t>
            </a:r>
            <a:r>
              <a:rPr sz="2000" b="1" u="heavy" spc="-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м</a:t>
            </a:r>
            <a:r>
              <a:rPr sz="2000" b="1" spc="-5" dirty="0">
                <a:latin typeface="Calibri"/>
                <a:cs typeface="Calibri"/>
              </a:rPr>
              <a:t>.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Помимо</a:t>
            </a:r>
            <a:r>
              <a:rPr sz="2000" b="1" spc="-3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жилого</a:t>
            </a:r>
            <a:r>
              <a:rPr sz="2000" b="1" spc="-2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дома, </a:t>
            </a:r>
            <a:r>
              <a:rPr sz="2000" b="1" spc="-434" dirty="0"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9900"/>
                </a:solidFill>
                <a:latin typeface="Calibri"/>
                <a:cs typeface="Calibri"/>
              </a:rPr>
              <a:t>на </a:t>
            </a:r>
            <a:r>
              <a:rPr sz="2000" b="1" spc="-10" dirty="0">
                <a:solidFill>
                  <a:srgbClr val="009900"/>
                </a:solidFill>
                <a:latin typeface="Calibri"/>
                <a:cs typeface="Calibri"/>
              </a:rPr>
              <a:t>участке </a:t>
            </a:r>
            <a:r>
              <a:rPr sz="2000" b="1" spc="-5" dirty="0">
                <a:solidFill>
                  <a:srgbClr val="009900"/>
                </a:solidFill>
                <a:latin typeface="Calibri"/>
                <a:cs typeface="Calibri"/>
              </a:rPr>
              <a:t>есть баня</a:t>
            </a:r>
            <a:r>
              <a:rPr sz="2000" b="1" spc="-5" dirty="0">
                <a:latin typeface="Calibri"/>
                <a:cs typeface="Calibri"/>
              </a:rPr>
              <a:t>, </a:t>
            </a:r>
            <a:r>
              <a:rPr sz="2000" b="1" dirty="0">
                <a:latin typeface="Calibri"/>
                <a:cs typeface="Calibri"/>
              </a:rPr>
              <a:t>к </a:t>
            </a:r>
            <a:r>
              <a:rPr sz="2000" b="1" spc="-10" dirty="0">
                <a:latin typeface="Calibri"/>
                <a:cs typeface="Calibri"/>
              </a:rPr>
              <a:t>которой ведет </a:t>
            </a:r>
            <a:r>
              <a:rPr sz="2000" b="1" spc="-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дорожка, выложенная </a:t>
            </a:r>
            <a:r>
              <a:rPr sz="2000" b="1" spc="-5" dirty="0">
                <a:latin typeface="Calibri"/>
                <a:cs typeface="Calibri"/>
              </a:rPr>
              <a:t>специальным 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садовым покрытием. </a:t>
            </a:r>
            <a:r>
              <a:rPr sz="20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Между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жилым </a:t>
            </a:r>
            <a:r>
              <a:rPr sz="2000" b="1" spc="5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домом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и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баней </a:t>
            </a:r>
            <a:r>
              <a:rPr sz="20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находится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цветник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с </a:t>
            </a:r>
            <a:r>
              <a:rPr sz="2000" b="1" spc="5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теплицей. </a:t>
            </a:r>
            <a:r>
              <a:rPr sz="2000" b="1" u="heavy" spc="-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Теплица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отмечена на плане </a:t>
            </a:r>
            <a:r>
              <a:rPr sz="2000" b="1" spc="-440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цифрой</a:t>
            </a:r>
            <a:r>
              <a:rPr sz="2000" b="1" u="heavy" spc="-4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3</a:t>
            </a:r>
            <a:r>
              <a:rPr sz="2000" b="1" dirty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 marL="12700" marR="293370" indent="80645">
              <a:lnSpc>
                <a:spcPct val="104500"/>
              </a:lnSpc>
              <a:spcBef>
                <a:spcPts val="1120"/>
              </a:spcBef>
            </a:pP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Напротив жилого </a:t>
            </a:r>
            <a:r>
              <a:rPr sz="20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дома </a:t>
            </a:r>
            <a:r>
              <a:rPr sz="20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находится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бак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с </a:t>
            </a:r>
            <a:r>
              <a:rPr sz="20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водой</a:t>
            </a:r>
            <a:r>
              <a:rPr sz="2000" b="1" spc="-15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для </a:t>
            </a:r>
            <a:r>
              <a:rPr sz="2000" b="1" spc="-5" dirty="0">
                <a:latin typeface="Calibri"/>
                <a:cs typeface="Calibri"/>
              </a:rPr>
              <a:t>полива растений, за ним </a:t>
            </a:r>
            <a:r>
              <a:rPr sz="2000" b="1" spc="-44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плодово-ягодные </a:t>
            </a:r>
            <a:r>
              <a:rPr sz="2000" b="1" spc="-5" dirty="0">
                <a:latin typeface="Calibri"/>
                <a:cs typeface="Calibri"/>
              </a:rPr>
              <a:t>кустарники. </a:t>
            </a:r>
            <a:r>
              <a:rPr sz="2000" b="1" dirty="0">
                <a:latin typeface="Calibri"/>
                <a:cs typeface="Calibri"/>
              </a:rPr>
              <a:t>В </a:t>
            </a:r>
            <a:r>
              <a:rPr sz="2000" b="1" spc="-15" dirty="0">
                <a:latin typeface="Calibri"/>
                <a:cs typeface="Calibri"/>
              </a:rPr>
              <a:t>глубине </a:t>
            </a:r>
            <a:r>
              <a:rPr sz="2000" b="1" spc="-5" dirty="0">
                <a:latin typeface="Calibri"/>
                <a:cs typeface="Calibri"/>
              </a:rPr>
              <a:t>участка есть </a:t>
            </a:r>
            <a:r>
              <a:rPr sz="20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огород</a:t>
            </a:r>
            <a:r>
              <a:rPr sz="2000" b="1" spc="-10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для 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выращивания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овощей,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отмеченный</a:t>
            </a:r>
            <a:r>
              <a:rPr sz="2000" b="1" u="heavy" spc="-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цифрой</a:t>
            </a:r>
            <a:r>
              <a:rPr sz="2000" b="1" u="heavy" spc="-3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6</a:t>
            </a:r>
            <a:r>
              <a:rPr sz="2000" b="1" dirty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 marL="12700" marR="44323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Все </a:t>
            </a:r>
            <a:r>
              <a:rPr sz="20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дорожки</a:t>
            </a:r>
            <a:r>
              <a:rPr sz="2000" b="1" spc="-10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внутри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участка</a:t>
            </a:r>
            <a:r>
              <a:rPr sz="2000" b="1" spc="-5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имеют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Calibri"/>
                <a:cs typeface="Calibri"/>
              </a:rPr>
              <a:t>ширину 1 м</a:t>
            </a:r>
            <a:r>
              <a:rPr sz="2000" b="1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и </a:t>
            </a:r>
            <a:r>
              <a:rPr sz="2000" b="1" spc="-10" dirty="0">
                <a:latin typeface="Calibri"/>
                <a:cs typeface="Calibri"/>
              </a:rPr>
              <a:t>застелены </a:t>
            </a:r>
            <a:r>
              <a:rPr sz="2000" b="1" spc="-5" dirty="0">
                <a:latin typeface="Calibri"/>
                <a:cs typeface="Calibri"/>
              </a:rPr>
              <a:t>садовым </a:t>
            </a:r>
            <a:r>
              <a:rPr sz="2000" b="1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покрытием, состоящим </a:t>
            </a:r>
            <a:r>
              <a:rPr sz="2000" b="1" dirty="0">
                <a:solidFill>
                  <a:srgbClr val="009900"/>
                </a:solidFill>
                <a:latin typeface="Calibri"/>
                <a:cs typeface="Calibri"/>
              </a:rPr>
              <a:t>из плит </a:t>
            </a:r>
            <a:r>
              <a:rPr sz="2000" b="1" spc="-5" dirty="0">
                <a:solidFill>
                  <a:srgbClr val="009900"/>
                </a:solidFill>
                <a:latin typeface="Calibri"/>
                <a:cs typeface="Calibri"/>
              </a:rPr>
              <a:t>размером </a:t>
            </a:r>
            <a:r>
              <a:rPr sz="2000" b="1" dirty="0">
                <a:solidFill>
                  <a:srgbClr val="009900"/>
                </a:solidFill>
                <a:latin typeface="Calibri"/>
                <a:cs typeface="Calibri"/>
              </a:rPr>
              <a:t>1м х 1м</a:t>
            </a:r>
            <a:r>
              <a:rPr sz="2000" b="1" dirty="0">
                <a:latin typeface="Calibri"/>
                <a:cs typeface="Calibri"/>
              </a:rPr>
              <a:t>. </a:t>
            </a:r>
            <a:r>
              <a:rPr sz="2000" b="1" spc="-5" dirty="0">
                <a:solidFill>
                  <a:srgbClr val="009900"/>
                </a:solidFill>
                <a:latin typeface="Calibri"/>
                <a:cs typeface="Calibri"/>
              </a:rPr>
              <a:t>Площадка вокруг </a:t>
            </a:r>
            <a:r>
              <a:rPr sz="2000" b="1" spc="-10" dirty="0">
                <a:solidFill>
                  <a:srgbClr val="009900"/>
                </a:solidFill>
                <a:latin typeface="Calibri"/>
                <a:cs typeface="Calibri"/>
              </a:rPr>
              <a:t>дома </a:t>
            </a:r>
            <a:r>
              <a:rPr sz="2000" b="1" spc="-440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9900"/>
                </a:solidFill>
                <a:latin typeface="Calibri"/>
                <a:cs typeface="Calibri"/>
              </a:rPr>
              <a:t>выложена</a:t>
            </a:r>
            <a:r>
              <a:rPr sz="2000" b="1" spc="-30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9900"/>
                </a:solidFill>
                <a:latin typeface="Calibri"/>
                <a:cs typeface="Calibri"/>
              </a:rPr>
              <a:t>плитами</a:t>
            </a:r>
            <a:r>
              <a:rPr sz="2000" b="1" spc="-20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spc="-10" dirty="0">
                <a:solidFill>
                  <a:srgbClr val="009900"/>
                </a:solidFill>
                <a:latin typeface="Calibri"/>
                <a:cs typeface="Calibri"/>
              </a:rPr>
              <a:t>такого</a:t>
            </a:r>
            <a:r>
              <a:rPr sz="2000" b="1" spc="-20" dirty="0">
                <a:solidFill>
                  <a:srgbClr val="009900"/>
                </a:solidFill>
                <a:latin typeface="Calibri"/>
                <a:cs typeface="Calibri"/>
              </a:rPr>
              <a:t> же</a:t>
            </a:r>
            <a:r>
              <a:rPr sz="2000" b="1" spc="5" dirty="0">
                <a:solidFill>
                  <a:srgbClr val="00990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9900"/>
                </a:solidFill>
                <a:latin typeface="Calibri"/>
                <a:cs typeface="Calibri"/>
              </a:rPr>
              <a:t>размера</a:t>
            </a:r>
            <a:r>
              <a:rPr sz="2000" b="1" spc="-5" dirty="0">
                <a:latin typeface="Calibri"/>
                <a:cs typeface="Calibri"/>
              </a:rPr>
              <a:t>,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но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другой</a:t>
            </a:r>
            <a:r>
              <a:rPr sz="2000" b="1" spc="-5" dirty="0">
                <a:latin typeface="Calibri"/>
                <a:cs typeface="Calibri"/>
              </a:rPr>
              <a:t> фактуры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и</a:t>
            </a:r>
            <a:r>
              <a:rPr sz="2000" b="1" spc="-10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цвета.</a:t>
            </a:r>
            <a:endParaRPr sz="2000">
              <a:latin typeface="Calibri"/>
              <a:cs typeface="Calibri"/>
            </a:endParaRPr>
          </a:p>
          <a:p>
            <a:pPr marL="68580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К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дачному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участку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проведено</a:t>
            </a:r>
            <a:r>
              <a:rPr sz="2000" b="1" spc="-3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электричество.</a:t>
            </a:r>
            <a:r>
              <a:rPr sz="2000" b="1" spc="-2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Имеется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5" dirty="0">
                <a:latin typeface="Calibri"/>
                <a:cs typeface="Calibri"/>
              </a:rPr>
              <a:t>магистральное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40"/>
              </a:spcBef>
            </a:pPr>
            <a:r>
              <a:rPr sz="2000" b="1" spc="-10" dirty="0">
                <a:latin typeface="Calibri"/>
                <a:cs typeface="Calibri"/>
              </a:rPr>
              <a:t>газоснабжение.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53628" y="6442773"/>
            <a:ext cx="179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z="1600" b="1" spc="-5" dirty="0">
                <a:latin typeface="Calibri"/>
                <a:cs typeface="Calibri"/>
              </a:rPr>
              <a:t>5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293276" y="6036552"/>
            <a:ext cx="2282825" cy="307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85"/>
              </a:lnSpc>
            </a:pPr>
            <a:r>
              <a:rPr sz="2000" b="1" dirty="0">
                <a:latin typeface="Times New Roman"/>
                <a:cs typeface="Times New Roman"/>
              </a:rPr>
              <a:t>120:6</a:t>
            </a:r>
            <a:r>
              <a:rPr sz="2000" b="1" spc="-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20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упаковок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51004" y="6121233"/>
            <a:ext cx="1454785" cy="391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940"/>
              </a:lnSpc>
            </a:pPr>
            <a:r>
              <a:rPr sz="2600" b="1" spc="-5" dirty="0">
                <a:latin typeface="Times New Roman"/>
                <a:cs typeface="Times New Roman"/>
              </a:rPr>
              <a:t>Ответ</a:t>
            </a:r>
            <a:r>
              <a:rPr sz="2600" b="1" spc="-8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:</a:t>
            </a:r>
            <a:r>
              <a:rPr sz="2600" b="1" dirty="0">
                <a:solidFill>
                  <a:srgbClr val="FF0000"/>
                </a:solidFill>
                <a:latin typeface="Times New Roman"/>
                <a:cs typeface="Times New Roman"/>
              </a:rPr>
              <a:t>20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53628" y="6442773"/>
            <a:ext cx="179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z="1600" b="1" spc="-5" dirty="0">
                <a:solidFill>
                  <a:srgbClr val="A8A8A8"/>
                </a:solidFill>
                <a:latin typeface="Calibri"/>
                <a:cs typeface="Calibri"/>
              </a:rPr>
              <a:t>6</a:t>
            </a:fld>
            <a:endParaRPr sz="1600">
              <a:latin typeface="Calibri"/>
              <a:cs typeface="Calibri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7335" y="236641"/>
            <a:ext cx="817753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0000"/>
                </a:solidFill>
              </a:rPr>
              <a:t>1. </a:t>
            </a:r>
            <a:r>
              <a:rPr spc="-5" dirty="0"/>
              <a:t>Для</a:t>
            </a:r>
            <a:r>
              <a:rPr dirty="0"/>
              <a:t> </a:t>
            </a:r>
            <a:r>
              <a:rPr spc="-20" dirty="0"/>
              <a:t>объектов,</a:t>
            </a:r>
            <a:r>
              <a:rPr spc="10" dirty="0"/>
              <a:t> </a:t>
            </a:r>
            <a:r>
              <a:rPr spc="-10" dirty="0"/>
              <a:t>указанных</a:t>
            </a:r>
            <a:r>
              <a:rPr spc="25" dirty="0"/>
              <a:t> </a:t>
            </a:r>
            <a:r>
              <a:rPr dirty="0"/>
              <a:t>в</a:t>
            </a:r>
            <a:r>
              <a:rPr spc="-5" dirty="0"/>
              <a:t> </a:t>
            </a:r>
            <a:r>
              <a:rPr spc="-10" dirty="0"/>
              <a:t>таблице,</a:t>
            </a:r>
            <a:r>
              <a:rPr spc="25" dirty="0"/>
              <a:t> </a:t>
            </a:r>
            <a:r>
              <a:rPr spc="-10" dirty="0"/>
              <a:t>определите,</a:t>
            </a:r>
            <a:r>
              <a:rPr spc="10" dirty="0"/>
              <a:t> </a:t>
            </a:r>
            <a:r>
              <a:rPr spc="-10" dirty="0">
                <a:solidFill>
                  <a:srgbClr val="009900"/>
                </a:solidFill>
              </a:rPr>
              <a:t>какими </a:t>
            </a:r>
            <a:r>
              <a:rPr spc="-585" dirty="0">
                <a:solidFill>
                  <a:srgbClr val="009900"/>
                </a:solidFill>
              </a:rPr>
              <a:t> </a:t>
            </a:r>
            <a:r>
              <a:rPr spc="-10" dirty="0">
                <a:solidFill>
                  <a:srgbClr val="009900"/>
                </a:solidFill>
              </a:rPr>
              <a:t>цифрами</a:t>
            </a:r>
            <a:r>
              <a:rPr spc="55" dirty="0">
                <a:solidFill>
                  <a:srgbClr val="009900"/>
                </a:solidFill>
              </a:rPr>
              <a:t> </a:t>
            </a:r>
            <a:r>
              <a:rPr spc="-5" dirty="0">
                <a:solidFill>
                  <a:srgbClr val="009900"/>
                </a:solidFill>
              </a:rPr>
              <a:t>они</a:t>
            </a:r>
            <a:r>
              <a:rPr spc="25" dirty="0">
                <a:solidFill>
                  <a:srgbClr val="009900"/>
                </a:solidFill>
              </a:rPr>
              <a:t> </a:t>
            </a:r>
            <a:r>
              <a:rPr spc="-20" dirty="0">
                <a:solidFill>
                  <a:srgbClr val="009900"/>
                </a:solidFill>
              </a:rPr>
              <a:t>обозначены</a:t>
            </a:r>
            <a:r>
              <a:rPr spc="10" dirty="0">
                <a:solidFill>
                  <a:srgbClr val="009900"/>
                </a:solidFill>
              </a:rPr>
              <a:t> </a:t>
            </a:r>
            <a:r>
              <a:rPr spc="-5" dirty="0">
                <a:solidFill>
                  <a:srgbClr val="009900"/>
                </a:solidFill>
              </a:rPr>
              <a:t>на</a:t>
            </a:r>
            <a:r>
              <a:rPr dirty="0">
                <a:solidFill>
                  <a:srgbClr val="009900"/>
                </a:solidFill>
              </a:rPr>
              <a:t> </a:t>
            </a:r>
            <a:r>
              <a:rPr spc="-5" dirty="0">
                <a:solidFill>
                  <a:srgbClr val="009900"/>
                </a:solidFill>
              </a:rPr>
              <a:t>плане</a:t>
            </a:r>
            <a:r>
              <a:rPr spc="-5" dirty="0"/>
              <a:t>.</a:t>
            </a:r>
            <a:r>
              <a:rPr spc="25" dirty="0"/>
              <a:t> </a:t>
            </a:r>
            <a:r>
              <a:rPr spc="-15" dirty="0"/>
              <a:t>Заполните</a:t>
            </a:r>
            <a:r>
              <a:rPr spc="15" dirty="0"/>
              <a:t> </a:t>
            </a:r>
            <a:r>
              <a:rPr spc="-40" dirty="0"/>
              <a:t>таблицу,</a:t>
            </a:r>
            <a:r>
              <a:rPr spc="40" dirty="0"/>
              <a:t> </a:t>
            </a:r>
            <a:r>
              <a:rPr dirty="0">
                <a:solidFill>
                  <a:srgbClr val="009900"/>
                </a:solidFill>
              </a:rPr>
              <a:t>в </a:t>
            </a:r>
            <a:r>
              <a:rPr spc="5" dirty="0">
                <a:solidFill>
                  <a:srgbClr val="009900"/>
                </a:solidFill>
              </a:rPr>
              <a:t> </a:t>
            </a:r>
            <a:r>
              <a:rPr spc="-15" dirty="0">
                <a:solidFill>
                  <a:srgbClr val="009900"/>
                </a:solidFill>
              </a:rPr>
              <a:t>бланк</a:t>
            </a:r>
            <a:r>
              <a:rPr spc="15" dirty="0">
                <a:solidFill>
                  <a:srgbClr val="009900"/>
                </a:solidFill>
              </a:rPr>
              <a:t> </a:t>
            </a:r>
            <a:r>
              <a:rPr spc="-25" dirty="0">
                <a:solidFill>
                  <a:srgbClr val="009900"/>
                </a:solidFill>
              </a:rPr>
              <a:t>ответов</a:t>
            </a:r>
            <a:r>
              <a:rPr spc="10" dirty="0">
                <a:solidFill>
                  <a:srgbClr val="009900"/>
                </a:solidFill>
              </a:rPr>
              <a:t> </a:t>
            </a:r>
            <a:r>
              <a:rPr dirty="0"/>
              <a:t>перенесите </a:t>
            </a:r>
            <a:r>
              <a:rPr spc="-15" dirty="0"/>
              <a:t>последовательность</a:t>
            </a:r>
            <a:r>
              <a:rPr spc="20" dirty="0"/>
              <a:t> </a:t>
            </a:r>
            <a:r>
              <a:rPr spc="-10" dirty="0">
                <a:solidFill>
                  <a:srgbClr val="009900"/>
                </a:solidFill>
              </a:rPr>
              <a:t>четырех </a:t>
            </a:r>
            <a:r>
              <a:rPr spc="-5" dirty="0">
                <a:solidFill>
                  <a:srgbClr val="009900"/>
                </a:solidFill>
              </a:rPr>
              <a:t> </a:t>
            </a:r>
            <a:r>
              <a:rPr spc="-15" dirty="0">
                <a:solidFill>
                  <a:srgbClr val="009900"/>
                </a:solidFill>
              </a:rPr>
              <a:t>цифр</a:t>
            </a:r>
            <a:r>
              <a:rPr spc="50" dirty="0">
                <a:solidFill>
                  <a:srgbClr val="009900"/>
                </a:solidFill>
              </a:rPr>
              <a:t> </a:t>
            </a:r>
            <a:r>
              <a:rPr spc="-15" dirty="0">
                <a:solidFill>
                  <a:srgbClr val="009900"/>
                </a:solidFill>
              </a:rPr>
              <a:t>без</a:t>
            </a:r>
            <a:r>
              <a:rPr spc="-5" dirty="0">
                <a:solidFill>
                  <a:srgbClr val="009900"/>
                </a:solidFill>
              </a:rPr>
              <a:t> </a:t>
            </a:r>
            <a:r>
              <a:rPr spc="-15" dirty="0">
                <a:solidFill>
                  <a:srgbClr val="009900"/>
                </a:solidFill>
              </a:rPr>
              <a:t>пробелов,</a:t>
            </a:r>
            <a:r>
              <a:rPr spc="20" dirty="0">
                <a:solidFill>
                  <a:srgbClr val="009900"/>
                </a:solidFill>
              </a:rPr>
              <a:t> </a:t>
            </a:r>
            <a:r>
              <a:rPr spc="-10" dirty="0">
                <a:solidFill>
                  <a:srgbClr val="009900"/>
                </a:solidFill>
              </a:rPr>
              <a:t>запятых</a:t>
            </a:r>
            <a:r>
              <a:rPr spc="20" dirty="0">
                <a:solidFill>
                  <a:srgbClr val="009900"/>
                </a:solidFill>
              </a:rPr>
              <a:t> </a:t>
            </a:r>
            <a:r>
              <a:rPr dirty="0"/>
              <a:t>и</a:t>
            </a:r>
            <a:r>
              <a:rPr spc="5" dirty="0"/>
              <a:t> </a:t>
            </a:r>
            <a:r>
              <a:rPr spc="-10" dirty="0"/>
              <a:t>других</a:t>
            </a:r>
            <a:r>
              <a:rPr spc="10" dirty="0"/>
              <a:t> </a:t>
            </a:r>
            <a:r>
              <a:rPr spc="-10" dirty="0"/>
              <a:t>дополнительных </a:t>
            </a:r>
            <a:r>
              <a:rPr spc="-5" dirty="0"/>
              <a:t> </a:t>
            </a:r>
            <a:r>
              <a:rPr spc="-15" dirty="0"/>
              <a:t>символов</a:t>
            </a:r>
            <a:r>
              <a:rPr sz="2000" spc="-15" dirty="0"/>
              <a:t>.</a:t>
            </a:r>
            <a:endParaRPr sz="20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279370" y="2208203"/>
          <a:ext cx="8503919" cy="1280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14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8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22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82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Объекты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495300" marR="254000" indent="-233679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Ж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ило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й  </a:t>
                      </a:r>
                      <a:r>
                        <a:rPr sz="2400" b="1" spc="-35" dirty="0">
                          <a:latin typeface="Times New Roman"/>
                          <a:cs typeface="Times New Roman"/>
                        </a:rPr>
                        <a:t>дом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Цветник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390525" marR="384175" indent="2286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Бак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15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400" b="1" spc="-7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ой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Баня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15" dirty="0">
                          <a:latin typeface="Times New Roman"/>
                          <a:cs typeface="Times New Roman"/>
                        </a:rPr>
                        <a:t>Цифры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dirty="0">
                          <a:latin typeface="Times New Roman"/>
                          <a:cs typeface="Times New Roman"/>
                        </a:rPr>
                        <a:t>1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5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4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436299" y="3391477"/>
            <a:ext cx="8087359" cy="1754505"/>
          </a:xfrm>
          <a:prstGeom prst="rect">
            <a:avLst/>
          </a:prstGeom>
        </p:spPr>
        <p:txBody>
          <a:bodyPr vert="horz" wrap="square" lIns="0" tIns="135255" rIns="0" bIns="0" rtlCol="0">
            <a:spAutoFit/>
          </a:bodyPr>
          <a:lstStyle/>
          <a:p>
            <a:pPr marL="83185">
              <a:lnSpc>
                <a:spcPct val="100000"/>
              </a:lnSpc>
              <a:spcBef>
                <a:spcPts val="1065"/>
              </a:spcBef>
            </a:pPr>
            <a:r>
              <a:rPr sz="2600" b="1" spc="-5" dirty="0">
                <a:latin typeface="Times New Roman"/>
                <a:cs typeface="Times New Roman"/>
              </a:rPr>
              <a:t>Ответ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:</a:t>
            </a:r>
            <a:r>
              <a:rPr sz="2600" b="1" dirty="0">
                <a:solidFill>
                  <a:srgbClr val="FF0000"/>
                </a:solidFill>
                <a:latin typeface="Times New Roman"/>
                <a:cs typeface="Times New Roman"/>
              </a:rPr>
              <a:t>1254</a:t>
            </a:r>
            <a:endParaRPr sz="26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885"/>
              </a:spcBef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2. </a:t>
            </a:r>
            <a:r>
              <a:rPr sz="2400" b="1" spc="-5" dirty="0">
                <a:latin typeface="Times New Roman"/>
                <a:cs typeface="Times New Roman"/>
              </a:rPr>
              <a:t>Плиты</a:t>
            </a:r>
            <a:r>
              <a:rPr sz="2400" b="1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для</a:t>
            </a:r>
            <a:r>
              <a:rPr sz="2400" b="1" spc="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садовых</a:t>
            </a:r>
            <a:r>
              <a:rPr sz="2400" b="1" spc="1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дорожек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продаются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в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009900"/>
                </a:solidFill>
                <a:latin typeface="Times New Roman"/>
                <a:cs typeface="Times New Roman"/>
              </a:rPr>
              <a:t>упаковке</a:t>
            </a:r>
            <a:r>
              <a:rPr sz="2400" b="1" spc="3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по</a:t>
            </a:r>
            <a:r>
              <a:rPr sz="2400" b="1" spc="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6 </a:t>
            </a:r>
            <a:r>
              <a:rPr sz="2400" b="1" spc="-58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штук</a:t>
            </a:r>
            <a:r>
              <a:rPr sz="2400" b="1" spc="-10" dirty="0">
                <a:latin typeface="Times New Roman"/>
                <a:cs typeface="Times New Roman"/>
              </a:rPr>
              <a:t>.</a:t>
            </a:r>
            <a:r>
              <a:rPr sz="2400" b="1" spc="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9900"/>
                </a:solidFill>
                <a:latin typeface="Times New Roman"/>
                <a:cs typeface="Times New Roman"/>
              </a:rPr>
              <a:t>Сколько</a:t>
            </a:r>
            <a:r>
              <a:rPr sz="2400" b="1" spc="4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009900"/>
                </a:solidFill>
                <a:latin typeface="Times New Roman"/>
                <a:cs typeface="Times New Roman"/>
              </a:rPr>
              <a:t>упаковок</a:t>
            </a:r>
            <a:r>
              <a:rPr sz="2400" b="1" spc="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плит</a:t>
            </a:r>
            <a:r>
              <a:rPr sz="24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понадобилось</a:t>
            </a:r>
            <a:r>
              <a:rPr sz="2400" b="1" spc="-5" dirty="0">
                <a:latin typeface="Times New Roman"/>
                <a:cs typeface="Times New Roman"/>
              </a:rPr>
              <a:t>,</a:t>
            </a:r>
            <a:r>
              <a:rPr sz="2400" b="1" spc="3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чтобы </a:t>
            </a:r>
            <a:r>
              <a:rPr sz="2400" b="1" spc="-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imes New Roman"/>
                <a:cs typeface="Times New Roman"/>
              </a:rPr>
              <a:t>выложить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b="1" spc="15" dirty="0">
                <a:solidFill>
                  <a:srgbClr val="009900"/>
                </a:solidFill>
                <a:latin typeface="Times New Roman"/>
                <a:cs typeface="Times New Roman"/>
              </a:rPr>
              <a:t>все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дорожки</a:t>
            </a:r>
            <a:r>
              <a:rPr sz="2400" b="1" spc="2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9900"/>
                </a:solidFill>
                <a:latin typeface="Times New Roman"/>
                <a:cs typeface="Times New Roman"/>
              </a:rPr>
              <a:t>и</a:t>
            </a:r>
            <a:r>
              <a:rPr sz="24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площадку</a:t>
            </a:r>
            <a:r>
              <a:rPr sz="2400" b="1" spc="1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вокруг</a:t>
            </a:r>
            <a:r>
              <a:rPr sz="2400" b="1" spc="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дома</a:t>
            </a:r>
            <a:r>
              <a:rPr sz="2400" b="1" spc="-15" dirty="0">
                <a:latin typeface="Times New Roman"/>
                <a:cs typeface="Times New Roman"/>
              </a:rPr>
              <a:t>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3348" y="5092576"/>
            <a:ext cx="13239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20070" y="5143003"/>
            <a:ext cx="690372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5" dirty="0">
                <a:latin typeface="Times New Roman"/>
                <a:cs typeface="Times New Roman"/>
              </a:rPr>
              <a:t>дорожка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от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дома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до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бани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имеет </a:t>
            </a:r>
            <a:r>
              <a:rPr sz="2000" b="1" dirty="0">
                <a:latin typeface="Times New Roman"/>
                <a:cs typeface="Times New Roman"/>
              </a:rPr>
              <a:t>22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плитки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,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дорожка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от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дома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3276" y="5399038"/>
            <a:ext cx="6144260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41910" algn="r">
              <a:lnSpc>
                <a:spcPct val="100000"/>
              </a:lnSpc>
              <a:spcBef>
                <a:spcPts val="100"/>
              </a:spcBef>
            </a:pPr>
            <a:r>
              <a:rPr sz="2000" b="1" spc="-15" dirty="0">
                <a:latin typeface="Times New Roman"/>
                <a:cs typeface="Times New Roman"/>
              </a:rPr>
              <a:t>кустарников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–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8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плиток,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площадка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вокруг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дома </a:t>
            </a:r>
            <a:r>
              <a:rPr sz="2000" b="1" dirty="0">
                <a:latin typeface="Times New Roman"/>
                <a:cs typeface="Times New Roman"/>
              </a:rPr>
              <a:t>–</a:t>
            </a:r>
            <a:endParaRPr sz="20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</a:pPr>
            <a:r>
              <a:rPr sz="2000" b="1" dirty="0">
                <a:latin typeface="Times New Roman"/>
                <a:cs typeface="Times New Roman"/>
              </a:rPr>
              <a:t>14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∙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55" dirty="0">
                <a:latin typeface="Times New Roman"/>
                <a:cs typeface="Times New Roman"/>
              </a:rPr>
              <a:t>11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– 8∙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8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154-64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 90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.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spc="-15" dirty="0">
                <a:latin typeface="Times New Roman"/>
                <a:cs typeface="Times New Roman"/>
              </a:rPr>
              <a:t>Итого: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30 +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90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=120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плиток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20632" y="204579"/>
            <a:ext cx="1285875" cy="366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40"/>
              </a:lnSpc>
            </a:pPr>
            <a:r>
              <a:rPr sz="2600" b="1" dirty="0">
                <a:solidFill>
                  <a:srgbClr val="009900"/>
                </a:solidFill>
                <a:latin typeface="Times New Roman"/>
                <a:cs typeface="Times New Roman"/>
              </a:rPr>
              <a:t>др</a:t>
            </a:r>
            <a:r>
              <a:rPr sz="2600" b="1" spc="-70" dirty="0">
                <a:solidFill>
                  <a:srgbClr val="009900"/>
                </a:solidFill>
                <a:latin typeface="Times New Roman"/>
                <a:cs typeface="Times New Roman"/>
              </a:rPr>
              <a:t>а</a:t>
            </a:r>
            <a:r>
              <a:rPr sz="2600" b="1" dirty="0">
                <a:solidFill>
                  <a:srgbClr val="009900"/>
                </a:solidFill>
                <a:latin typeface="Times New Roman"/>
                <a:cs typeface="Times New Roman"/>
              </a:rPr>
              <a:t>т</a:t>
            </a:r>
            <a:r>
              <a:rPr sz="26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ны</a:t>
            </a:r>
            <a:r>
              <a:rPr sz="2600" b="1" dirty="0">
                <a:solidFill>
                  <a:srgbClr val="009900"/>
                </a:solidFill>
                <a:latin typeface="Times New Roman"/>
                <a:cs typeface="Times New Roman"/>
              </a:rPr>
              <a:t>х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3198" y="155869"/>
            <a:ext cx="6723380" cy="1134745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368300" marR="17780" indent="-343535">
              <a:lnSpc>
                <a:spcPts val="2500"/>
              </a:lnSpc>
              <a:spcBef>
                <a:spcPts val="700"/>
              </a:spcBef>
            </a:pPr>
            <a:r>
              <a:rPr sz="2600" dirty="0">
                <a:solidFill>
                  <a:srgbClr val="FF0000"/>
                </a:solidFill>
              </a:rPr>
              <a:t>3.</a:t>
            </a:r>
            <a:r>
              <a:rPr sz="2600" spc="-10" dirty="0">
                <a:solidFill>
                  <a:srgbClr val="FF0000"/>
                </a:solidFill>
              </a:rPr>
              <a:t> </a:t>
            </a:r>
            <a:r>
              <a:rPr sz="2600" dirty="0"/>
              <a:t>Найдите</a:t>
            </a:r>
            <a:r>
              <a:rPr sz="2600" spc="-45" dirty="0"/>
              <a:t> </a:t>
            </a:r>
            <a:r>
              <a:rPr sz="2600" dirty="0">
                <a:solidFill>
                  <a:srgbClr val="009900"/>
                </a:solidFill>
              </a:rPr>
              <a:t>площадь</a:t>
            </a:r>
            <a:r>
              <a:rPr sz="2600" spc="-25" dirty="0">
                <a:solidFill>
                  <a:srgbClr val="009900"/>
                </a:solidFill>
              </a:rPr>
              <a:t> </a:t>
            </a:r>
            <a:r>
              <a:rPr sz="2600" dirty="0"/>
              <a:t>бани.</a:t>
            </a:r>
            <a:r>
              <a:rPr sz="2600" spc="-25" dirty="0"/>
              <a:t> </a:t>
            </a:r>
            <a:r>
              <a:rPr sz="2600" dirty="0"/>
              <a:t>Ответ</a:t>
            </a:r>
            <a:r>
              <a:rPr sz="2600" spc="-30" dirty="0"/>
              <a:t> </a:t>
            </a:r>
            <a:r>
              <a:rPr sz="2600" dirty="0"/>
              <a:t>дайте</a:t>
            </a:r>
            <a:r>
              <a:rPr sz="2600" spc="-40" dirty="0"/>
              <a:t> </a:t>
            </a:r>
            <a:r>
              <a:rPr sz="2600" dirty="0"/>
              <a:t>в</a:t>
            </a:r>
            <a:r>
              <a:rPr sz="2600" spc="-10" dirty="0"/>
              <a:t> </a:t>
            </a:r>
            <a:r>
              <a:rPr sz="2600" dirty="0">
                <a:solidFill>
                  <a:srgbClr val="009900"/>
                </a:solidFill>
              </a:rPr>
              <a:t>ква </a:t>
            </a:r>
            <a:r>
              <a:rPr sz="2600" spc="-635" dirty="0">
                <a:solidFill>
                  <a:srgbClr val="009900"/>
                </a:solidFill>
              </a:rPr>
              <a:t> </a:t>
            </a:r>
            <a:r>
              <a:rPr sz="2600" spc="5" dirty="0">
                <a:solidFill>
                  <a:srgbClr val="009900"/>
                </a:solidFill>
              </a:rPr>
              <a:t>метрах.</a:t>
            </a:r>
            <a:endParaRPr sz="2600"/>
          </a:p>
          <a:p>
            <a:pPr marL="25400">
              <a:lnSpc>
                <a:spcPct val="100000"/>
              </a:lnSpc>
              <a:spcBef>
                <a:spcPts val="10"/>
              </a:spcBef>
            </a:pPr>
            <a:r>
              <a:rPr sz="2600" spc="-10" dirty="0">
                <a:solidFill>
                  <a:srgbClr val="FF0000"/>
                </a:solidFill>
              </a:rPr>
              <a:t>Решение:</a:t>
            </a:r>
            <a:r>
              <a:rPr sz="2600" spc="-20" dirty="0">
                <a:solidFill>
                  <a:srgbClr val="FF0000"/>
                </a:solidFill>
              </a:rPr>
              <a:t> </a:t>
            </a:r>
            <a:r>
              <a:rPr sz="2600" dirty="0">
                <a:solidFill>
                  <a:srgbClr val="006EC0"/>
                </a:solidFill>
              </a:rPr>
              <a:t>S =</a:t>
            </a:r>
            <a:r>
              <a:rPr sz="2600" spc="-5" dirty="0">
                <a:solidFill>
                  <a:srgbClr val="006EC0"/>
                </a:solidFill>
              </a:rPr>
              <a:t> </a:t>
            </a:r>
            <a:r>
              <a:rPr sz="2600" spc="5" dirty="0">
                <a:solidFill>
                  <a:srgbClr val="006EC0"/>
                </a:solidFill>
              </a:rPr>
              <a:t>a</a:t>
            </a:r>
            <a:r>
              <a:rPr sz="2550" spc="7" baseline="26143" dirty="0">
                <a:solidFill>
                  <a:srgbClr val="006EC0"/>
                </a:solidFill>
              </a:rPr>
              <a:t>2 </a:t>
            </a:r>
            <a:r>
              <a:rPr sz="2600" dirty="0">
                <a:solidFill>
                  <a:srgbClr val="006EC0"/>
                </a:solidFill>
              </a:rPr>
              <a:t>=</a:t>
            </a:r>
            <a:r>
              <a:rPr sz="2600" spc="-5" dirty="0">
                <a:solidFill>
                  <a:srgbClr val="006EC0"/>
                </a:solidFill>
              </a:rPr>
              <a:t> </a:t>
            </a:r>
            <a:r>
              <a:rPr sz="2600" dirty="0">
                <a:solidFill>
                  <a:srgbClr val="006EC0"/>
                </a:solidFill>
              </a:rPr>
              <a:t>a </a:t>
            </a:r>
            <a:r>
              <a:rPr sz="2600" dirty="0">
                <a:solidFill>
                  <a:srgbClr val="006EC0"/>
                </a:solidFill>
                <a:latin typeface="Calibri"/>
                <a:cs typeface="Calibri"/>
              </a:rPr>
              <a:t>∙</a:t>
            </a:r>
            <a:r>
              <a:rPr sz="2600" spc="-5" dirty="0">
                <a:solidFill>
                  <a:srgbClr val="006EC0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006EC0"/>
                </a:solidFill>
              </a:rPr>
              <a:t>а</a:t>
            </a:r>
            <a:r>
              <a:rPr sz="2600" spc="-75" dirty="0">
                <a:solidFill>
                  <a:srgbClr val="006EC0"/>
                </a:solidFill>
              </a:rPr>
              <a:t> </a:t>
            </a:r>
            <a:r>
              <a:rPr sz="2600" dirty="0">
                <a:solidFill>
                  <a:srgbClr val="006EC0"/>
                </a:solidFill>
                <a:latin typeface="Calibri"/>
                <a:cs typeface="Calibri"/>
              </a:rPr>
              <a:t>–</a:t>
            </a:r>
            <a:r>
              <a:rPr sz="2600" spc="10" dirty="0">
                <a:solidFill>
                  <a:srgbClr val="006EC0"/>
                </a:solidFill>
                <a:latin typeface="Calibri"/>
                <a:cs typeface="Calibri"/>
              </a:rPr>
              <a:t> </a:t>
            </a:r>
            <a:r>
              <a:rPr sz="2200" b="0" spc="-5" dirty="0">
                <a:solidFill>
                  <a:srgbClr val="006EC0"/>
                </a:solidFill>
                <a:latin typeface="Times New Roman"/>
                <a:cs typeface="Times New Roman"/>
              </a:rPr>
              <a:t>площадь</a:t>
            </a:r>
            <a:r>
              <a:rPr sz="2200" b="0" spc="1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200" b="0" spc="-15" dirty="0">
                <a:solidFill>
                  <a:srgbClr val="006EC0"/>
                </a:solidFill>
                <a:latin typeface="Times New Roman"/>
                <a:cs typeface="Times New Roman"/>
              </a:rPr>
              <a:t>квадрата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6032" y="1268287"/>
            <a:ext cx="284670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b="1" i="1" spc="-5" dirty="0">
                <a:solidFill>
                  <a:srgbClr val="00AF4F"/>
                </a:solidFill>
                <a:latin typeface="Times New Roman"/>
                <a:cs typeface="Times New Roman"/>
              </a:rPr>
              <a:t>1</a:t>
            </a:r>
            <a:r>
              <a:rPr sz="2200" b="1" i="1" spc="-2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5" dirty="0">
                <a:solidFill>
                  <a:srgbClr val="00AF4F"/>
                </a:solidFill>
                <a:latin typeface="Times New Roman"/>
                <a:cs typeface="Times New Roman"/>
              </a:rPr>
              <a:t>кл=2м,</a:t>
            </a:r>
            <a:r>
              <a:rPr sz="2200" b="1" i="1" spc="-1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-10" dirty="0">
                <a:solidFill>
                  <a:srgbClr val="00AF4F"/>
                </a:solidFill>
                <a:latin typeface="Times New Roman"/>
                <a:cs typeface="Times New Roman"/>
              </a:rPr>
              <a:t>значит </a:t>
            </a:r>
            <a:r>
              <a:rPr sz="2200" b="1" i="1" dirty="0">
                <a:solidFill>
                  <a:srgbClr val="00AF4F"/>
                </a:solidFill>
                <a:latin typeface="Times New Roman"/>
                <a:cs typeface="Times New Roman"/>
              </a:rPr>
              <a:t>а=</a:t>
            </a:r>
            <a:r>
              <a:rPr sz="2200" b="1" i="1" spc="-2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dirty="0">
                <a:solidFill>
                  <a:srgbClr val="00AF4F"/>
                </a:solidFill>
                <a:latin typeface="Times New Roman"/>
                <a:cs typeface="Times New Roman"/>
              </a:rPr>
              <a:t>6м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0498" y="1599097"/>
            <a:ext cx="2715895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2600" b="1" dirty="0">
                <a:latin typeface="Times New Roman"/>
                <a:cs typeface="Times New Roman"/>
              </a:rPr>
              <a:t>S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550" b="1" spc="15" baseline="-21241" dirty="0">
                <a:latin typeface="Times New Roman"/>
                <a:cs typeface="Times New Roman"/>
              </a:rPr>
              <a:t>бани</a:t>
            </a:r>
            <a:r>
              <a:rPr sz="2600" b="1" spc="10" dirty="0">
                <a:latin typeface="Times New Roman"/>
                <a:cs typeface="Times New Roman"/>
              </a:rPr>
              <a:t>=</a:t>
            </a:r>
            <a:r>
              <a:rPr sz="2600" b="1" dirty="0">
                <a:latin typeface="Times New Roman"/>
                <a:cs typeface="Times New Roman"/>
              </a:rPr>
              <a:t> 6</a:t>
            </a:r>
            <a:r>
              <a:rPr sz="2600" b="1" spc="-8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Calibri"/>
                <a:cs typeface="Calibri"/>
              </a:rPr>
              <a:t>х</a:t>
            </a:r>
            <a:r>
              <a:rPr sz="2600" b="1" spc="-10" dirty="0">
                <a:latin typeface="Calibri"/>
                <a:cs typeface="Calibri"/>
              </a:rPr>
              <a:t> </a:t>
            </a:r>
            <a:r>
              <a:rPr sz="2600" b="1" dirty="0">
                <a:latin typeface="Calibri"/>
                <a:cs typeface="Calibri"/>
              </a:rPr>
              <a:t>6</a:t>
            </a:r>
            <a:r>
              <a:rPr sz="2600" b="1" spc="-25" dirty="0">
                <a:latin typeface="Calibri"/>
                <a:cs typeface="Calibri"/>
              </a:rPr>
              <a:t> </a:t>
            </a:r>
            <a:r>
              <a:rPr sz="2600" b="1" spc="-5" dirty="0">
                <a:latin typeface="Calibri"/>
                <a:cs typeface="Calibri"/>
              </a:rPr>
              <a:t>=36</a:t>
            </a:r>
            <a:r>
              <a:rPr sz="2600" b="1" spc="-25" dirty="0">
                <a:latin typeface="Calibri"/>
                <a:cs typeface="Calibri"/>
              </a:rPr>
              <a:t> </a:t>
            </a:r>
            <a:r>
              <a:rPr sz="2600" b="1" spc="10" dirty="0">
                <a:latin typeface="Calibri"/>
                <a:cs typeface="Calibri"/>
              </a:rPr>
              <a:t>м</a:t>
            </a:r>
            <a:r>
              <a:rPr sz="2550" b="1" spc="15" baseline="26143" dirty="0">
                <a:latin typeface="Calibri"/>
                <a:cs typeface="Calibri"/>
              </a:rPr>
              <a:t>2</a:t>
            </a:r>
            <a:endParaRPr sz="2550" baseline="26143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00900" y="66922"/>
            <a:ext cx="1843837" cy="150515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579433" y="1584629"/>
            <a:ext cx="1537335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b="1" spc="-5" dirty="0">
                <a:latin typeface="Times New Roman"/>
                <a:cs typeface="Times New Roman"/>
              </a:rPr>
              <a:t>Ответ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: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36</a:t>
            </a:r>
            <a:endParaRPr sz="2600">
              <a:latin typeface="Times New Roman"/>
              <a:cs typeface="Times New Roman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010" y="5000637"/>
            <a:ext cx="2662905" cy="165099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25966" y="2727637"/>
            <a:ext cx="8114665" cy="356552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51435" marR="43180" indent="-635">
              <a:lnSpc>
                <a:spcPts val="2500"/>
              </a:lnSpc>
              <a:spcBef>
                <a:spcPts val="705"/>
              </a:spcBef>
            </a:pPr>
            <a:r>
              <a:rPr sz="2600" b="1" dirty="0">
                <a:solidFill>
                  <a:srgbClr val="FF0000"/>
                </a:solidFill>
                <a:latin typeface="Times New Roman"/>
                <a:cs typeface="Times New Roman"/>
              </a:rPr>
              <a:t>4.</a:t>
            </a:r>
            <a:r>
              <a:rPr sz="2600" b="1" dirty="0">
                <a:latin typeface="Times New Roman"/>
                <a:cs typeface="Times New Roman"/>
              </a:rPr>
              <a:t>Найдите </a:t>
            </a:r>
            <a:r>
              <a:rPr sz="26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суммарную </a:t>
            </a:r>
            <a:r>
              <a:rPr sz="2600" b="1" dirty="0">
                <a:solidFill>
                  <a:srgbClr val="009900"/>
                </a:solidFill>
                <a:latin typeface="Times New Roman"/>
                <a:cs typeface="Times New Roman"/>
              </a:rPr>
              <a:t>площадь </a:t>
            </a:r>
            <a:r>
              <a:rPr sz="26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плитки </a:t>
            </a:r>
            <a:r>
              <a:rPr sz="2600" b="1" spc="-5" dirty="0">
                <a:latin typeface="Times New Roman"/>
                <a:cs typeface="Times New Roman"/>
              </a:rPr>
              <a:t>на </a:t>
            </a:r>
            <a:r>
              <a:rPr sz="2600" b="1" dirty="0">
                <a:latin typeface="Times New Roman"/>
                <a:cs typeface="Times New Roman"/>
              </a:rPr>
              <a:t> </a:t>
            </a:r>
            <a:r>
              <a:rPr sz="2600" b="1" spc="-20" dirty="0">
                <a:latin typeface="Times New Roman"/>
                <a:cs typeface="Times New Roman"/>
              </a:rPr>
              <a:t>прямоугольной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площадке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spc="-5" dirty="0">
                <a:latin typeface="Times New Roman"/>
                <a:cs typeface="Times New Roman"/>
              </a:rPr>
              <a:t>вокруг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дома.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Ответ</a:t>
            </a:r>
            <a:r>
              <a:rPr sz="2600" b="1" spc="-1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дайте</a:t>
            </a:r>
            <a:r>
              <a:rPr sz="2600" b="1" spc="-30" dirty="0"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009900"/>
                </a:solidFill>
                <a:latin typeface="Times New Roman"/>
                <a:cs typeface="Times New Roman"/>
              </a:rPr>
              <a:t>в </a:t>
            </a:r>
            <a:r>
              <a:rPr sz="2600" b="1" spc="-63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600" b="1" spc="-10" dirty="0">
                <a:solidFill>
                  <a:srgbClr val="009900"/>
                </a:solidFill>
                <a:latin typeface="Times New Roman"/>
                <a:cs typeface="Times New Roman"/>
              </a:rPr>
              <a:t>квадратных</a:t>
            </a:r>
            <a:r>
              <a:rPr sz="2600" b="1" spc="-5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600" b="1" spc="5" dirty="0">
                <a:solidFill>
                  <a:srgbClr val="009900"/>
                </a:solidFill>
                <a:latin typeface="Times New Roman"/>
                <a:cs typeface="Times New Roman"/>
              </a:rPr>
              <a:t>метрах.</a:t>
            </a:r>
            <a:endParaRPr sz="2600">
              <a:latin typeface="Times New Roman"/>
              <a:cs typeface="Times New Roman"/>
            </a:endParaRPr>
          </a:p>
          <a:p>
            <a:pPr marL="51435">
              <a:lnSpc>
                <a:spcPct val="100000"/>
              </a:lnSpc>
            </a:pPr>
            <a:r>
              <a:rPr sz="2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r>
              <a:rPr sz="26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006EC0"/>
                </a:solidFill>
                <a:latin typeface="Times New Roman"/>
                <a:cs typeface="Times New Roman"/>
              </a:rPr>
              <a:t>S = a</a:t>
            </a:r>
            <a:r>
              <a:rPr sz="2600" b="1" spc="-5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006EC0"/>
                </a:solidFill>
                <a:latin typeface="Calibri"/>
                <a:cs typeface="Calibri"/>
              </a:rPr>
              <a:t>∙</a:t>
            </a:r>
            <a:r>
              <a:rPr sz="2600" b="1" spc="-5" dirty="0">
                <a:solidFill>
                  <a:srgbClr val="006EC0"/>
                </a:solidFill>
                <a:latin typeface="Calibri"/>
                <a:cs typeface="Calibri"/>
              </a:rPr>
              <a:t> </a:t>
            </a:r>
            <a:r>
              <a:rPr sz="2600" b="1" dirty="0">
                <a:solidFill>
                  <a:srgbClr val="006EC0"/>
                </a:solidFill>
                <a:latin typeface="Times New Roman"/>
                <a:cs typeface="Times New Roman"/>
              </a:rPr>
              <a:t>b</a:t>
            </a:r>
            <a:r>
              <a:rPr sz="2600" b="1" spc="-6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rgbClr val="006EC0"/>
                </a:solidFill>
                <a:latin typeface="Calibri"/>
                <a:cs typeface="Calibri"/>
              </a:rPr>
              <a:t>–</a:t>
            </a:r>
            <a:r>
              <a:rPr sz="2600" b="1" spc="-10" dirty="0">
                <a:solidFill>
                  <a:srgbClr val="006EC0"/>
                </a:solidFill>
                <a:latin typeface="Calibri"/>
                <a:cs typeface="Calibri"/>
              </a:rPr>
              <a:t> </a:t>
            </a:r>
            <a:r>
              <a:rPr sz="2200" spc="-5" dirty="0">
                <a:solidFill>
                  <a:srgbClr val="006EC0"/>
                </a:solidFill>
                <a:latin typeface="Times New Roman"/>
                <a:cs typeface="Times New Roman"/>
              </a:rPr>
              <a:t>площадь</a:t>
            </a:r>
            <a:r>
              <a:rPr sz="2200" spc="20" dirty="0">
                <a:solidFill>
                  <a:srgbClr val="006EC0"/>
                </a:solidFill>
                <a:latin typeface="Times New Roman"/>
                <a:cs typeface="Times New Roman"/>
              </a:rPr>
              <a:t> </a:t>
            </a:r>
            <a:r>
              <a:rPr sz="2200" spc="-20" dirty="0">
                <a:solidFill>
                  <a:srgbClr val="006EC0"/>
                </a:solidFill>
                <a:latin typeface="Times New Roman"/>
                <a:cs typeface="Times New Roman"/>
              </a:rPr>
              <a:t>прямоугольника</a:t>
            </a:r>
            <a:endParaRPr sz="2200">
              <a:latin typeface="Times New Roman"/>
              <a:cs typeface="Times New Roman"/>
            </a:endParaRPr>
          </a:p>
          <a:p>
            <a:pPr marL="50800" marR="1127760">
              <a:lnSpc>
                <a:spcPct val="100000"/>
              </a:lnSpc>
              <a:spcBef>
                <a:spcPts val="25"/>
              </a:spcBef>
            </a:pPr>
            <a:r>
              <a:rPr sz="2200" b="1" i="1" spc="-5" dirty="0">
                <a:solidFill>
                  <a:srgbClr val="00AF4F"/>
                </a:solidFill>
                <a:latin typeface="Times New Roman"/>
                <a:cs typeface="Times New Roman"/>
              </a:rPr>
              <a:t>1 </a:t>
            </a:r>
            <a:r>
              <a:rPr sz="2200" b="1" i="1" spc="5" dirty="0">
                <a:solidFill>
                  <a:srgbClr val="00AF4F"/>
                </a:solidFill>
                <a:latin typeface="Times New Roman"/>
                <a:cs typeface="Times New Roman"/>
              </a:rPr>
              <a:t>кл=2м</a:t>
            </a:r>
            <a:r>
              <a:rPr sz="2200" b="1" i="1" spc="-5" dirty="0">
                <a:solidFill>
                  <a:srgbClr val="00AF4F"/>
                </a:solidFill>
                <a:latin typeface="Times New Roman"/>
                <a:cs typeface="Times New Roman"/>
              </a:rPr>
              <a:t> ;1</a:t>
            </a:r>
            <a:r>
              <a:rPr sz="2200" b="1" i="1" spc="1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-5" dirty="0">
                <a:solidFill>
                  <a:srgbClr val="00AF4F"/>
                </a:solidFill>
                <a:latin typeface="Times New Roman"/>
                <a:cs typeface="Times New Roman"/>
              </a:rPr>
              <a:t>кл=2плиткам</a:t>
            </a:r>
            <a:r>
              <a:rPr sz="2200" b="1" i="1" spc="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-5" dirty="0">
                <a:solidFill>
                  <a:srgbClr val="00AF4F"/>
                </a:solidFill>
                <a:latin typeface="Times New Roman"/>
                <a:cs typeface="Times New Roman"/>
              </a:rPr>
              <a:t>по 1м,</a:t>
            </a:r>
            <a:r>
              <a:rPr sz="2200" b="1" i="1" spc="2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-10" dirty="0">
                <a:solidFill>
                  <a:srgbClr val="00AF4F"/>
                </a:solidFill>
                <a:latin typeface="Times New Roman"/>
                <a:cs typeface="Times New Roman"/>
              </a:rPr>
              <a:t>значит</a:t>
            </a:r>
            <a:r>
              <a:rPr sz="2200" b="1" i="1" spc="-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dirty="0">
                <a:solidFill>
                  <a:srgbClr val="00AF4F"/>
                </a:solidFill>
                <a:latin typeface="Times New Roman"/>
                <a:cs typeface="Times New Roman"/>
              </a:rPr>
              <a:t>а=</a:t>
            </a:r>
            <a:r>
              <a:rPr sz="2200" b="1" i="1" spc="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-5" dirty="0">
                <a:solidFill>
                  <a:srgbClr val="00AF4F"/>
                </a:solidFill>
                <a:latin typeface="Times New Roman"/>
                <a:cs typeface="Times New Roman"/>
              </a:rPr>
              <a:t>14м,</a:t>
            </a:r>
            <a:r>
              <a:rPr sz="2200" b="1" i="1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-5" dirty="0">
                <a:solidFill>
                  <a:srgbClr val="00AF4F"/>
                </a:solidFill>
                <a:latin typeface="Times New Roman"/>
                <a:cs typeface="Times New Roman"/>
              </a:rPr>
              <a:t>b =</a:t>
            </a:r>
            <a:r>
              <a:rPr sz="2200" b="1" i="1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-35" dirty="0">
                <a:solidFill>
                  <a:srgbClr val="00AF4F"/>
                </a:solidFill>
                <a:latin typeface="Times New Roman"/>
                <a:cs typeface="Times New Roman"/>
              </a:rPr>
              <a:t>11м, </a:t>
            </a:r>
            <a:r>
              <a:rPr sz="2200" b="1" i="1" spc="-53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-30" dirty="0">
                <a:solidFill>
                  <a:srgbClr val="00AF4F"/>
                </a:solidFill>
                <a:latin typeface="Times New Roman"/>
                <a:cs typeface="Times New Roman"/>
              </a:rPr>
              <a:t>дом</a:t>
            </a:r>
            <a:r>
              <a:rPr sz="2200" b="1" i="1" spc="-1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dirty="0">
                <a:solidFill>
                  <a:srgbClr val="00AF4F"/>
                </a:solidFill>
                <a:latin typeface="Times New Roman"/>
                <a:cs typeface="Times New Roman"/>
              </a:rPr>
              <a:t>–квадрат,</a:t>
            </a:r>
            <a:r>
              <a:rPr sz="2200" b="1" i="1" spc="-2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200" b="1" i="1" spc="-5" dirty="0">
                <a:solidFill>
                  <a:srgbClr val="00AF4F"/>
                </a:solidFill>
                <a:latin typeface="Times New Roman"/>
                <a:cs typeface="Times New Roman"/>
              </a:rPr>
              <a:t>сторона = 4∙2м=8м</a:t>
            </a:r>
            <a:endParaRPr sz="2200">
              <a:latin typeface="Times New Roman"/>
              <a:cs typeface="Times New Roman"/>
            </a:endParaRPr>
          </a:p>
          <a:p>
            <a:pPr marL="2775585">
              <a:lnSpc>
                <a:spcPts val="3105"/>
              </a:lnSpc>
            </a:pPr>
            <a:r>
              <a:rPr sz="2600" b="1" dirty="0">
                <a:latin typeface="Times New Roman"/>
                <a:cs typeface="Times New Roman"/>
              </a:rPr>
              <a:t>S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550" b="1" spc="15" baseline="-21241" dirty="0">
                <a:latin typeface="Times New Roman"/>
                <a:cs typeface="Times New Roman"/>
              </a:rPr>
              <a:t>площадки</a:t>
            </a:r>
            <a:r>
              <a:rPr sz="2550" b="1" spc="60" baseline="-21241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= 14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х</a:t>
            </a:r>
            <a:r>
              <a:rPr sz="2600" b="1" spc="-10" dirty="0">
                <a:latin typeface="Times New Roman"/>
                <a:cs typeface="Times New Roman"/>
              </a:rPr>
              <a:t> </a:t>
            </a:r>
            <a:r>
              <a:rPr sz="2600" b="1" spc="-70" dirty="0">
                <a:latin typeface="Times New Roman"/>
                <a:cs typeface="Times New Roman"/>
              </a:rPr>
              <a:t>11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-</a:t>
            </a:r>
            <a:r>
              <a:rPr sz="2600" b="1" spc="-1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8 х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8</a:t>
            </a:r>
            <a:r>
              <a:rPr sz="2600" b="1" spc="-5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= 90</a:t>
            </a:r>
            <a:r>
              <a:rPr sz="2600" b="1" spc="-15" dirty="0">
                <a:latin typeface="Times New Roman"/>
                <a:cs typeface="Times New Roman"/>
              </a:rPr>
              <a:t> </a:t>
            </a:r>
            <a:r>
              <a:rPr sz="2600" b="1" spc="10" dirty="0">
                <a:latin typeface="Times New Roman"/>
                <a:cs typeface="Times New Roman"/>
              </a:rPr>
              <a:t>м</a:t>
            </a:r>
            <a:r>
              <a:rPr sz="2550" b="1" spc="15" baseline="26143" dirty="0">
                <a:latin typeface="Times New Roman"/>
                <a:cs typeface="Times New Roman"/>
              </a:rPr>
              <a:t>2</a:t>
            </a:r>
            <a:endParaRPr sz="2550" baseline="26143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450">
              <a:latin typeface="Times New Roman"/>
              <a:cs typeface="Times New Roman"/>
            </a:endParaRPr>
          </a:p>
          <a:p>
            <a:pPr marR="1114425" algn="r">
              <a:lnSpc>
                <a:spcPct val="100000"/>
              </a:lnSpc>
            </a:pPr>
            <a:r>
              <a:rPr sz="2600" b="1" spc="-5" dirty="0">
                <a:latin typeface="Times New Roman"/>
                <a:cs typeface="Times New Roman"/>
              </a:rPr>
              <a:t>Ответ</a:t>
            </a:r>
            <a:r>
              <a:rPr sz="2600" b="1" spc="-5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: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90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53628" y="6442773"/>
            <a:ext cx="179070" cy="228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sz="1600" b="1" spc="-5" dirty="0">
                <a:solidFill>
                  <a:srgbClr val="A8A8A8"/>
                </a:solidFill>
                <a:latin typeface="Calibri"/>
                <a:cs typeface="Calibri"/>
              </a:rPr>
              <a:t>7</a:t>
            </a:fld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022" y="0"/>
            <a:ext cx="8136255" cy="170815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dirty="0">
                <a:solidFill>
                  <a:srgbClr val="FF0000"/>
                </a:solidFill>
              </a:rPr>
              <a:t>5. </a:t>
            </a:r>
            <a:r>
              <a:rPr spc="-20" dirty="0"/>
              <a:t>Хозяин</a:t>
            </a:r>
            <a:r>
              <a:rPr spc="20" dirty="0"/>
              <a:t> </a:t>
            </a:r>
            <a:r>
              <a:rPr spc="-10" dirty="0"/>
              <a:t>участка</a:t>
            </a:r>
            <a:r>
              <a:rPr spc="5" dirty="0"/>
              <a:t> </a:t>
            </a:r>
            <a:r>
              <a:rPr spc="-20" dirty="0"/>
              <a:t>планирует</a:t>
            </a:r>
            <a:r>
              <a:rPr spc="20" dirty="0"/>
              <a:t> </a:t>
            </a:r>
            <a:r>
              <a:rPr spc="-15" dirty="0"/>
              <a:t>установить</a:t>
            </a:r>
            <a:r>
              <a:rPr spc="25" dirty="0"/>
              <a:t> </a:t>
            </a:r>
            <a:r>
              <a:rPr dirty="0"/>
              <a:t>в </a:t>
            </a:r>
            <a:r>
              <a:rPr spc="-15" dirty="0"/>
              <a:t>жилом</a:t>
            </a:r>
            <a:r>
              <a:rPr spc="20" dirty="0"/>
              <a:t> </a:t>
            </a:r>
            <a:r>
              <a:rPr spc="-20" dirty="0"/>
              <a:t>доме </a:t>
            </a:r>
            <a:r>
              <a:rPr spc="-15" dirty="0"/>
              <a:t> </a:t>
            </a:r>
            <a:r>
              <a:rPr spc="-5" dirty="0">
                <a:solidFill>
                  <a:srgbClr val="009900"/>
                </a:solidFill>
              </a:rPr>
              <a:t>систему </a:t>
            </a:r>
            <a:r>
              <a:rPr spc="-15" dirty="0">
                <a:solidFill>
                  <a:srgbClr val="009900"/>
                </a:solidFill>
              </a:rPr>
              <a:t>отопления</a:t>
            </a:r>
            <a:r>
              <a:rPr spc="-15" dirty="0"/>
              <a:t>.</a:t>
            </a:r>
            <a:r>
              <a:rPr spc="40" dirty="0"/>
              <a:t> </a:t>
            </a:r>
            <a:r>
              <a:rPr dirty="0"/>
              <a:t>Он</a:t>
            </a:r>
            <a:r>
              <a:rPr spc="-10" dirty="0"/>
              <a:t> рассматривает</a:t>
            </a:r>
            <a:r>
              <a:rPr spc="10" dirty="0"/>
              <a:t> </a:t>
            </a:r>
            <a:r>
              <a:rPr spc="-5" dirty="0"/>
              <a:t>два</a:t>
            </a:r>
            <a:r>
              <a:rPr dirty="0"/>
              <a:t> </a:t>
            </a:r>
            <a:r>
              <a:rPr spc="-5" dirty="0"/>
              <a:t>варианта: </a:t>
            </a:r>
            <a:r>
              <a:rPr dirty="0"/>
              <a:t> </a:t>
            </a:r>
            <a:r>
              <a:rPr spc="-10" dirty="0">
                <a:solidFill>
                  <a:srgbClr val="009900"/>
                </a:solidFill>
              </a:rPr>
              <a:t>электрическое</a:t>
            </a:r>
            <a:r>
              <a:rPr spc="35" dirty="0">
                <a:solidFill>
                  <a:srgbClr val="009900"/>
                </a:solidFill>
              </a:rPr>
              <a:t> </a:t>
            </a:r>
            <a:r>
              <a:rPr dirty="0">
                <a:solidFill>
                  <a:srgbClr val="009900"/>
                </a:solidFill>
              </a:rPr>
              <a:t>и</a:t>
            </a:r>
            <a:r>
              <a:rPr spc="-5" dirty="0">
                <a:solidFill>
                  <a:srgbClr val="009900"/>
                </a:solidFill>
              </a:rPr>
              <a:t> </a:t>
            </a:r>
            <a:r>
              <a:rPr spc="-15" dirty="0">
                <a:solidFill>
                  <a:srgbClr val="009900"/>
                </a:solidFill>
              </a:rPr>
              <a:t>газовое</a:t>
            </a:r>
            <a:r>
              <a:rPr spc="-5" dirty="0">
                <a:solidFill>
                  <a:srgbClr val="009900"/>
                </a:solidFill>
              </a:rPr>
              <a:t> </a:t>
            </a:r>
            <a:r>
              <a:rPr spc="-10" dirty="0">
                <a:solidFill>
                  <a:srgbClr val="009900"/>
                </a:solidFill>
              </a:rPr>
              <a:t>отопление</a:t>
            </a:r>
            <a:r>
              <a:rPr spc="-10" dirty="0"/>
              <a:t>.</a:t>
            </a:r>
            <a:r>
              <a:rPr spc="20" dirty="0"/>
              <a:t> </a:t>
            </a:r>
            <a:r>
              <a:rPr dirty="0"/>
              <a:t>Цены </a:t>
            </a:r>
            <a:r>
              <a:rPr spc="-5" dirty="0"/>
              <a:t>на</a:t>
            </a:r>
            <a:r>
              <a:rPr spc="10" dirty="0"/>
              <a:t> </a:t>
            </a:r>
            <a:r>
              <a:rPr spc="-30" dirty="0"/>
              <a:t>оборудование </a:t>
            </a:r>
            <a:r>
              <a:rPr spc="-585" dirty="0"/>
              <a:t> </a:t>
            </a:r>
            <a:r>
              <a:rPr dirty="0"/>
              <a:t>и </a:t>
            </a:r>
            <a:r>
              <a:rPr spc="-10" dirty="0"/>
              <a:t>стоимость</a:t>
            </a:r>
            <a:r>
              <a:rPr spc="10" dirty="0"/>
              <a:t> </a:t>
            </a:r>
            <a:r>
              <a:rPr spc="-20" dirty="0"/>
              <a:t>его</a:t>
            </a:r>
            <a:r>
              <a:rPr spc="-15" dirty="0"/>
              <a:t> установки,</a:t>
            </a:r>
            <a:r>
              <a:rPr spc="15" dirty="0"/>
              <a:t> </a:t>
            </a:r>
            <a:r>
              <a:rPr spc="-5" dirty="0"/>
              <a:t>данные</a:t>
            </a:r>
            <a:r>
              <a:rPr spc="10" dirty="0"/>
              <a:t> </a:t>
            </a:r>
            <a:r>
              <a:rPr dirty="0"/>
              <a:t>о </a:t>
            </a:r>
            <a:r>
              <a:rPr spc="-35" dirty="0"/>
              <a:t>расходе</a:t>
            </a:r>
            <a:r>
              <a:rPr dirty="0"/>
              <a:t> </a:t>
            </a:r>
            <a:r>
              <a:rPr spc="-5" dirty="0"/>
              <a:t>газа, </a:t>
            </a:r>
            <a:r>
              <a:rPr dirty="0"/>
              <a:t> </a:t>
            </a:r>
            <a:r>
              <a:rPr spc="-5" dirty="0"/>
              <a:t>электроэнергии</a:t>
            </a:r>
            <a:r>
              <a:rPr spc="50" dirty="0"/>
              <a:t> </a:t>
            </a:r>
            <a:r>
              <a:rPr dirty="0"/>
              <a:t>и</a:t>
            </a:r>
            <a:r>
              <a:rPr spc="-5" dirty="0"/>
              <a:t> их</a:t>
            </a:r>
            <a:r>
              <a:rPr spc="5" dirty="0"/>
              <a:t> </a:t>
            </a:r>
            <a:r>
              <a:rPr spc="-10" dirty="0"/>
              <a:t>стоимости</a:t>
            </a:r>
            <a:r>
              <a:rPr spc="5" dirty="0"/>
              <a:t> </a:t>
            </a:r>
            <a:r>
              <a:rPr spc="-5" dirty="0"/>
              <a:t>даны</a:t>
            </a:r>
            <a:r>
              <a:rPr spc="5" dirty="0"/>
              <a:t> </a:t>
            </a:r>
            <a:r>
              <a:rPr dirty="0"/>
              <a:t>в</a:t>
            </a:r>
            <a:r>
              <a:rPr spc="5" dirty="0"/>
              <a:t> </a:t>
            </a:r>
            <a:r>
              <a:rPr spc="-10" dirty="0"/>
              <a:t>таблице.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4459" y="5167387"/>
            <a:ext cx="7758430" cy="1701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200" b="1" spc="-15" dirty="0">
                <a:latin typeface="Times New Roman"/>
                <a:cs typeface="Times New Roman"/>
              </a:rPr>
              <a:t>Обдумав</a:t>
            </a:r>
            <a:r>
              <a:rPr sz="2200" b="1" spc="-25" dirty="0">
                <a:latin typeface="Times New Roman"/>
                <a:cs typeface="Times New Roman"/>
              </a:rPr>
              <a:t> </a:t>
            </a:r>
            <a:r>
              <a:rPr sz="2200" b="1" dirty="0">
                <a:latin typeface="Times New Roman"/>
                <a:cs typeface="Times New Roman"/>
              </a:rPr>
              <a:t>оба</a:t>
            </a:r>
            <a:r>
              <a:rPr sz="2200" b="1" spc="-5" dirty="0">
                <a:latin typeface="Times New Roman"/>
                <a:cs typeface="Times New Roman"/>
              </a:rPr>
              <a:t> варианта,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20" dirty="0">
                <a:latin typeface="Times New Roman"/>
                <a:cs typeface="Times New Roman"/>
              </a:rPr>
              <a:t>хозяин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решил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установить</a:t>
            </a:r>
            <a:r>
              <a:rPr sz="2200" b="1" spc="15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газовое 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20" dirty="0">
                <a:latin typeface="Times New Roman"/>
                <a:cs typeface="Times New Roman"/>
              </a:rPr>
              <a:t>оборудование.</a:t>
            </a:r>
            <a:r>
              <a:rPr sz="2200" b="1" spc="-40" dirty="0">
                <a:latin typeface="Times New Roman"/>
                <a:cs typeface="Times New Roman"/>
              </a:rPr>
              <a:t> </a:t>
            </a:r>
            <a:r>
              <a:rPr sz="22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Через</a:t>
            </a:r>
            <a:r>
              <a:rPr sz="2200" b="1" u="heavy" spc="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сколько</a:t>
            </a:r>
            <a:r>
              <a:rPr sz="2200" b="1" u="heavy" spc="-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часов</a:t>
            </a:r>
            <a:r>
              <a:rPr sz="2200" b="1" spc="-5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непрерывной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работы 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отопления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экономия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от использования</a:t>
            </a:r>
            <a:r>
              <a:rPr sz="2200" b="1" spc="-10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газа</a:t>
            </a:r>
            <a:r>
              <a:rPr sz="2200" b="1" spc="5" dirty="0">
                <a:latin typeface="Times New Roman"/>
                <a:cs typeface="Times New Roman"/>
              </a:rPr>
              <a:t> </a:t>
            </a:r>
            <a:r>
              <a:rPr sz="2200" b="1" spc="-15" dirty="0">
                <a:latin typeface="Times New Roman"/>
                <a:cs typeface="Times New Roman"/>
              </a:rPr>
              <a:t>вместо </a:t>
            </a:r>
            <a:r>
              <a:rPr sz="2200" b="1" spc="-10" dirty="0">
                <a:latin typeface="Times New Roman"/>
                <a:cs typeface="Times New Roman"/>
              </a:rPr>
              <a:t> электричества</a:t>
            </a:r>
            <a:r>
              <a:rPr sz="2200" b="1" spc="50" dirty="0">
                <a:latin typeface="Times New Roman"/>
                <a:cs typeface="Times New Roman"/>
              </a:rPr>
              <a:t> </a:t>
            </a:r>
            <a:r>
              <a:rPr sz="2200" b="1" u="heavy" spc="-2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компенсирует</a:t>
            </a:r>
            <a:r>
              <a:rPr sz="22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разницу</a:t>
            </a:r>
            <a:r>
              <a:rPr sz="2200" b="1" u="heavy" spc="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в</a:t>
            </a:r>
            <a:r>
              <a:rPr sz="2200" b="1" u="heavy" spc="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200" b="1" u="heavy" spc="-1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стоимости</a:t>
            </a:r>
            <a:r>
              <a:rPr sz="2200" b="1" spc="1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200" b="1" spc="-20" dirty="0">
                <a:latin typeface="Times New Roman"/>
                <a:cs typeface="Times New Roman"/>
              </a:rPr>
              <a:t>установки </a:t>
            </a:r>
            <a:r>
              <a:rPr sz="2200" b="1" spc="-535" dirty="0">
                <a:latin typeface="Times New Roman"/>
                <a:cs typeface="Times New Roman"/>
              </a:rPr>
              <a:t> </a:t>
            </a:r>
            <a:r>
              <a:rPr sz="2200" b="1" spc="-20" dirty="0">
                <a:latin typeface="Times New Roman"/>
                <a:cs typeface="Times New Roman"/>
              </a:rPr>
              <a:t>газового</a:t>
            </a:r>
            <a:r>
              <a:rPr sz="2200" b="1" dirty="0">
                <a:latin typeface="Times New Roman"/>
                <a:cs typeface="Times New Roman"/>
              </a:rPr>
              <a:t> </a:t>
            </a:r>
            <a:r>
              <a:rPr sz="2200" b="1" spc="-5" dirty="0">
                <a:latin typeface="Times New Roman"/>
                <a:cs typeface="Times New Roman"/>
              </a:rPr>
              <a:t>и </a:t>
            </a:r>
            <a:r>
              <a:rPr sz="2200" b="1" spc="-15" dirty="0">
                <a:latin typeface="Times New Roman"/>
                <a:cs typeface="Times New Roman"/>
              </a:rPr>
              <a:t>электрического</a:t>
            </a:r>
            <a:r>
              <a:rPr sz="2200" b="1" spc="30" dirty="0">
                <a:latin typeface="Times New Roman"/>
                <a:cs typeface="Times New Roman"/>
              </a:rPr>
              <a:t> </a:t>
            </a:r>
            <a:r>
              <a:rPr sz="2200" b="1" spc="-20" dirty="0">
                <a:latin typeface="Times New Roman"/>
                <a:cs typeface="Times New Roman"/>
              </a:rPr>
              <a:t>оборудования?</a:t>
            </a:r>
            <a:endParaRPr sz="22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2245" y="1779576"/>
          <a:ext cx="8500745" cy="32613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7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5439">
                <a:tc>
                  <a:txBody>
                    <a:bodyPr/>
                    <a:lstStyle/>
                    <a:p>
                      <a:pPr marL="24892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Отопление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173990" marR="16764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аг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ва  тель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15" dirty="0">
                          <a:latin typeface="Times New Roman"/>
                          <a:cs typeface="Times New Roman"/>
                        </a:rPr>
                        <a:t>(котел)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102235" marR="95250" indent="-190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Прочее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400" b="1" spc="-16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400" b="1" spc="-6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ва  ние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монтаж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109855" marR="102235" indent="-1905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Средн. 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 р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b="1" spc="-3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000" b="1" spc="-70" dirty="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sz="2000" b="1" spc="-5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0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а/  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средн.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потребл.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 мощность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183515" marR="17716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ои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ь 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газа/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электро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 энергии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292735" marR="287020" indent="1885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Газовое 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 от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пл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ние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478790" marR="252729" indent="-21971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22</a:t>
                      </a:r>
                      <a:r>
                        <a:rPr sz="2400" b="1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тыс.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16412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551815" marR="276860" indent="-2698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1,3</a:t>
                      </a:r>
                      <a:r>
                        <a:rPr sz="2400" b="1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куб.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м/ч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511809" marR="380365" indent="-12700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4,4</a:t>
                      </a:r>
                      <a:r>
                        <a:rPr sz="2400" b="1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руб./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куб.</a:t>
                      </a:r>
                      <a:r>
                        <a:rPr sz="24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м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292735" marR="287655" indent="16573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Электр.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пл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ние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478155" marR="252729" indent="-21971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18</a:t>
                      </a:r>
                      <a:r>
                        <a:rPr sz="2400" b="1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тыс.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12000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29273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4,7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кВт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360680" marR="354965" indent="2413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4,2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руб./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(кВт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∙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ч)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8936228" y="6322270"/>
            <a:ext cx="1282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Calibri"/>
                <a:cs typeface="Calibri"/>
              </a:rPr>
              <a:t>8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3022" y="3513456"/>
            <a:ext cx="8601710" cy="24980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Решение:</a:t>
            </a:r>
            <a:r>
              <a:rPr sz="26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стоимость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spc="-20" dirty="0">
                <a:latin typeface="Times New Roman"/>
                <a:cs typeface="Times New Roman"/>
              </a:rPr>
              <a:t>оборудования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и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монтажа:</a:t>
            </a:r>
            <a:endParaRPr sz="2000">
              <a:latin typeface="Times New Roman"/>
              <a:cs typeface="Times New Roman"/>
            </a:endParaRPr>
          </a:p>
          <a:p>
            <a:pPr marL="12700" marR="464184">
              <a:lnSpc>
                <a:spcPct val="100000"/>
              </a:lnSpc>
              <a:spcBef>
                <a:spcPts val="20"/>
              </a:spcBef>
            </a:pPr>
            <a:r>
              <a:rPr sz="2000" b="1" spc="5" dirty="0">
                <a:latin typeface="Times New Roman"/>
                <a:cs typeface="Times New Roman"/>
              </a:rPr>
              <a:t>22000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+16412=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38412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руб.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- газ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; </a:t>
            </a:r>
            <a:r>
              <a:rPr sz="2000" b="1" spc="5" dirty="0">
                <a:latin typeface="Times New Roman"/>
                <a:cs typeface="Times New Roman"/>
              </a:rPr>
              <a:t>18000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+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12000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 </a:t>
            </a:r>
            <a:r>
              <a:rPr sz="2000" b="1" spc="5" dirty="0">
                <a:latin typeface="Times New Roman"/>
                <a:cs typeface="Times New Roman"/>
              </a:rPr>
              <a:t>30000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руб.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электр. </a:t>
            </a:r>
            <a:r>
              <a:rPr sz="2000" b="1" spc="-15" dirty="0">
                <a:latin typeface="Times New Roman"/>
                <a:cs typeface="Times New Roman"/>
              </a:rPr>
              <a:t>отоп.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u="heavy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Разница</a:t>
            </a:r>
            <a:r>
              <a:rPr sz="2000" b="1" spc="-1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между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стоимостью установки: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38412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– </a:t>
            </a:r>
            <a:r>
              <a:rPr sz="2000" b="1" spc="5" dirty="0">
                <a:latin typeface="Times New Roman"/>
                <a:cs typeface="Times New Roman"/>
              </a:rPr>
              <a:t>30000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 </a:t>
            </a:r>
            <a:r>
              <a:rPr sz="2000" b="1" spc="5" dirty="0">
                <a:solidFill>
                  <a:srgbClr val="00AF4F"/>
                </a:solidFill>
                <a:latin typeface="Times New Roman"/>
                <a:cs typeface="Times New Roman"/>
              </a:rPr>
              <a:t>8412</a:t>
            </a:r>
            <a:r>
              <a:rPr sz="2000" b="1" spc="-3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00AF4F"/>
                </a:solidFill>
                <a:latin typeface="Times New Roman"/>
                <a:cs typeface="Times New Roman"/>
              </a:rPr>
              <a:t>руб</a:t>
            </a:r>
            <a:r>
              <a:rPr sz="2000" b="1" spc="-10" dirty="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 marR="737870">
              <a:lnSpc>
                <a:spcPts val="2400"/>
              </a:lnSpc>
              <a:spcBef>
                <a:spcPts val="70"/>
              </a:spcBef>
            </a:pPr>
            <a:r>
              <a:rPr sz="2000" b="1" u="heavy" spc="-2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Расход</a:t>
            </a:r>
            <a:r>
              <a:rPr sz="2000" b="1" u="heavy" spc="-3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1 </a:t>
            </a:r>
            <a:r>
              <a:rPr sz="2000" b="1" u="heavy" spc="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часа</a:t>
            </a:r>
            <a:r>
              <a:rPr sz="2000" b="1" u="heavy" spc="-10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обогрева</a:t>
            </a:r>
            <a:r>
              <a:rPr sz="2000" b="1" spc="-30" dirty="0">
                <a:solidFill>
                  <a:srgbClr val="0099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: </a:t>
            </a:r>
            <a:r>
              <a:rPr sz="2000" b="1" dirty="0">
                <a:latin typeface="Times New Roman"/>
                <a:cs typeface="Times New Roman"/>
              </a:rPr>
              <a:t>1,3</a:t>
            </a:r>
            <a:r>
              <a:rPr sz="2000" b="1" spc="-10" dirty="0">
                <a:latin typeface="Times New Roman"/>
                <a:cs typeface="Times New Roman"/>
              </a:rPr>
              <a:t> куб.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м/ч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∙</a:t>
            </a:r>
            <a:r>
              <a:rPr sz="2000" b="1" spc="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4,4</a:t>
            </a:r>
            <a:r>
              <a:rPr sz="2000" b="1" spc="-10" dirty="0">
                <a:latin typeface="Times New Roman"/>
                <a:cs typeface="Times New Roman"/>
              </a:rPr>
              <a:t> руб./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куб.</a:t>
            </a:r>
            <a:r>
              <a:rPr sz="2000" b="1" spc="-4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м =5,72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руб./ч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–газ </a:t>
            </a:r>
            <a:r>
              <a:rPr sz="2000" b="1" spc="-484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4,7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руб./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куб.</a:t>
            </a:r>
            <a:r>
              <a:rPr sz="2000" b="1" spc="-4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м</a:t>
            </a:r>
            <a:r>
              <a:rPr sz="2000" b="1" spc="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∙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4,2</a:t>
            </a:r>
            <a:r>
              <a:rPr sz="2000" b="1" spc="-10" dirty="0">
                <a:latin typeface="Times New Roman"/>
                <a:cs typeface="Times New Roman"/>
              </a:rPr>
              <a:t> руб./(кВт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∙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ч)</a:t>
            </a:r>
            <a:r>
              <a:rPr sz="2000" b="1" dirty="0">
                <a:latin typeface="Times New Roman"/>
                <a:cs typeface="Times New Roman"/>
              </a:rPr>
              <a:t> =</a:t>
            </a:r>
            <a:r>
              <a:rPr sz="2000" b="1" spc="-1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19,74</a:t>
            </a:r>
            <a:r>
              <a:rPr sz="2000" b="1" spc="-2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руб./ч</a:t>
            </a:r>
            <a:r>
              <a:rPr sz="2000" b="1" spc="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-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электриче</a:t>
            </a:r>
            <a:r>
              <a:rPr sz="2000" spc="-10" dirty="0">
                <a:latin typeface="Calibri"/>
                <a:cs typeface="Calibri"/>
              </a:rPr>
              <a:t>с</a:t>
            </a:r>
            <a:r>
              <a:rPr sz="2000" b="1" spc="-10" dirty="0">
                <a:latin typeface="Times New Roman"/>
                <a:cs typeface="Times New Roman"/>
              </a:rPr>
              <a:t>тво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ts val="2330"/>
              </a:lnSpc>
            </a:pPr>
            <a:r>
              <a:rPr sz="2000" b="1" u="heavy" dirty="0">
                <a:solidFill>
                  <a:srgbClr val="00AF4F"/>
                </a:solidFill>
                <a:uFill>
                  <a:solidFill>
                    <a:srgbClr val="00AF4F"/>
                  </a:solidFill>
                </a:uFill>
                <a:latin typeface="Times New Roman"/>
                <a:cs typeface="Times New Roman"/>
              </a:rPr>
              <a:t>Разница</a:t>
            </a:r>
            <a:r>
              <a:rPr sz="2000" b="1" spc="-10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imes New Roman"/>
                <a:cs typeface="Times New Roman"/>
              </a:rPr>
              <a:t>между </a:t>
            </a:r>
            <a:r>
              <a:rPr sz="2000" b="1" spc="-10" dirty="0">
                <a:latin typeface="Times New Roman"/>
                <a:cs typeface="Times New Roman"/>
              </a:rPr>
              <a:t>стоимостью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потребления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u="heavy" spc="-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за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1</a:t>
            </a:r>
            <a:r>
              <a:rPr sz="2000" b="1" u="heavy" spc="5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heavy" dirty="0">
                <a:solidFill>
                  <a:srgbClr val="009900"/>
                </a:solidFill>
                <a:uFill>
                  <a:solidFill>
                    <a:srgbClr val="009900"/>
                  </a:solidFill>
                </a:uFill>
                <a:latin typeface="Times New Roman"/>
                <a:cs typeface="Times New Roman"/>
              </a:rPr>
              <a:t>час</a:t>
            </a:r>
            <a:r>
              <a:rPr sz="2000" b="1" dirty="0">
                <a:latin typeface="Times New Roman"/>
                <a:cs typeface="Times New Roman"/>
              </a:rPr>
              <a:t>: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19,74</a:t>
            </a:r>
            <a:r>
              <a:rPr sz="2000" b="1" spc="-1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- 5,72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 </a:t>
            </a:r>
            <a:r>
              <a:rPr sz="2000" b="1" dirty="0">
                <a:solidFill>
                  <a:srgbClr val="00AF4F"/>
                </a:solidFill>
                <a:latin typeface="Times New Roman"/>
                <a:cs typeface="Times New Roman"/>
              </a:rPr>
              <a:t>14,02</a:t>
            </a:r>
            <a:r>
              <a:rPr sz="2000" b="1" spc="-25" dirty="0">
                <a:solidFill>
                  <a:srgbClr val="00AF4F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00AF4F"/>
                </a:solidFill>
                <a:latin typeface="Times New Roman"/>
                <a:cs typeface="Times New Roman"/>
              </a:rPr>
              <a:t>руб./ч</a:t>
            </a:r>
            <a:endParaRPr sz="2000">
              <a:latin typeface="Times New Roman"/>
              <a:cs typeface="Times New Roman"/>
            </a:endParaRPr>
          </a:p>
          <a:p>
            <a:pPr marL="354965" marR="979805" indent="-342900">
              <a:lnSpc>
                <a:spcPct val="80000"/>
              </a:lnSpc>
              <a:spcBef>
                <a:spcPts val="480"/>
              </a:spcBef>
            </a:pPr>
            <a:r>
              <a:rPr sz="2000" b="1" i="1" spc="-5" dirty="0">
                <a:latin typeface="Times New Roman"/>
                <a:cs typeface="Times New Roman"/>
              </a:rPr>
              <a:t>Через </a:t>
            </a:r>
            <a:r>
              <a:rPr sz="2000" b="1" i="1" spc="-30" dirty="0">
                <a:latin typeface="Times New Roman"/>
                <a:cs typeface="Times New Roman"/>
              </a:rPr>
              <a:t>сколько </a:t>
            </a:r>
            <a:r>
              <a:rPr sz="2000" b="1" i="1" spc="-10" dirty="0">
                <a:latin typeface="Times New Roman"/>
                <a:cs typeface="Times New Roman"/>
              </a:rPr>
              <a:t>часов </a:t>
            </a:r>
            <a:r>
              <a:rPr sz="2000" b="1" i="1" spc="-20" dirty="0">
                <a:latin typeface="Times New Roman"/>
                <a:cs typeface="Times New Roman"/>
              </a:rPr>
              <a:t>экономия </a:t>
            </a:r>
            <a:r>
              <a:rPr sz="2000" b="1" i="1" spc="5" dirty="0">
                <a:latin typeface="Times New Roman"/>
                <a:cs typeface="Times New Roman"/>
              </a:rPr>
              <a:t>от </a:t>
            </a:r>
            <a:r>
              <a:rPr sz="2000" b="1" i="1" spc="-10" dirty="0">
                <a:latin typeface="Times New Roman"/>
                <a:cs typeface="Times New Roman"/>
              </a:rPr>
              <a:t>использования </a:t>
            </a:r>
            <a:r>
              <a:rPr sz="2000" b="1" i="1" dirty="0">
                <a:latin typeface="Times New Roman"/>
                <a:cs typeface="Times New Roman"/>
              </a:rPr>
              <a:t>газа </a:t>
            </a:r>
            <a:r>
              <a:rPr sz="2000" b="1" i="1" spc="-20" dirty="0">
                <a:latin typeface="Times New Roman"/>
                <a:cs typeface="Times New Roman"/>
              </a:rPr>
              <a:t>компенсирует </a:t>
            </a:r>
            <a:r>
              <a:rPr sz="2000" b="1" i="1" spc="-484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Times New Roman"/>
                <a:cs typeface="Times New Roman"/>
              </a:rPr>
              <a:t>затраты: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93022" y="5985463"/>
            <a:ext cx="342265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5" dirty="0">
                <a:latin typeface="Times New Roman"/>
                <a:cs typeface="Times New Roman"/>
              </a:rPr>
              <a:t>8412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руб.</a:t>
            </a:r>
            <a:r>
              <a:rPr sz="2000" b="1" spc="-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: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14,02</a:t>
            </a:r>
            <a:r>
              <a:rPr sz="2000" b="1" spc="-3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руб./ч</a:t>
            </a:r>
            <a:r>
              <a:rPr sz="2000" b="1" spc="459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=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spc="5" dirty="0">
                <a:latin typeface="Times New Roman"/>
                <a:cs typeface="Times New Roman"/>
              </a:rPr>
              <a:t>600ч</a:t>
            </a:r>
            <a:endParaRPr sz="20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79370" y="279378"/>
          <a:ext cx="8500745" cy="32613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0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57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15440">
                <a:tc>
                  <a:txBody>
                    <a:bodyPr/>
                    <a:lstStyle/>
                    <a:p>
                      <a:pPr marL="24892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Отопление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173990" marR="16764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5" dirty="0"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аг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ва  тель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15" dirty="0">
                          <a:latin typeface="Times New Roman"/>
                          <a:cs typeface="Times New Roman"/>
                        </a:rPr>
                        <a:t>(котел)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102235" marR="95250" indent="-190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Прочее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400" b="1" spc="-160" dirty="0"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400" b="1" spc="-6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ва  ние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монтаж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109855" marR="102235" indent="-1905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Средн. 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 р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b="1" spc="-30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000" b="1" spc="-70" dirty="0">
                          <a:latin typeface="Times New Roman"/>
                          <a:cs typeface="Times New Roman"/>
                        </a:rPr>
                        <a:t>х</a:t>
                      </a:r>
                      <a:r>
                        <a:rPr sz="2000" b="1" spc="-5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д</a:t>
                      </a:r>
                      <a:r>
                        <a:rPr sz="2000" b="1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з</a:t>
                      </a:r>
                      <a:r>
                        <a:rPr sz="2000" b="1" spc="5" dirty="0">
                          <a:latin typeface="Times New Roman"/>
                          <a:cs typeface="Times New Roman"/>
                        </a:rPr>
                        <a:t>а/  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средн.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10" dirty="0">
                          <a:latin typeface="Times New Roman"/>
                          <a:cs typeface="Times New Roman"/>
                        </a:rPr>
                        <a:t>потребл. </a:t>
                      </a:r>
                      <a:r>
                        <a:rPr sz="2000" b="1" spc="-5" dirty="0">
                          <a:latin typeface="Times New Roman"/>
                          <a:cs typeface="Times New Roman"/>
                        </a:rPr>
                        <a:t> мощность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tc>
                  <a:txBody>
                    <a:bodyPr/>
                    <a:lstStyle/>
                    <a:p>
                      <a:pPr marL="183515" marR="17716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ои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ь 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газа/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10" dirty="0">
                          <a:latin typeface="Times New Roman"/>
                          <a:cs typeface="Times New Roman"/>
                        </a:rPr>
                        <a:t>электро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 энергии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26C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959">
                <a:tc>
                  <a:txBody>
                    <a:bodyPr/>
                    <a:lstStyle/>
                    <a:p>
                      <a:pPr marL="292735" marR="287020" indent="18859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Газовое 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 от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пл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ние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478790" marR="290830" indent="-18161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22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ты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с. 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16412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551815" marR="276860" indent="-2698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1,3</a:t>
                      </a:r>
                      <a:r>
                        <a:rPr sz="2400" b="1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куб.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м/ч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tc>
                  <a:txBody>
                    <a:bodyPr/>
                    <a:lstStyle/>
                    <a:p>
                      <a:pPr marL="511809" marR="380365" indent="-12700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4,4</a:t>
                      </a:r>
                      <a:r>
                        <a:rPr sz="2400" b="1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руб./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куб.</a:t>
                      </a:r>
                      <a:r>
                        <a:rPr sz="2400" b="1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м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ADD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marL="292735" marR="287655" indent="16573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Электр.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40" dirty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пл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ние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478155" marR="252729" indent="-21971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18</a:t>
                      </a:r>
                      <a:r>
                        <a:rPr sz="2400" b="1" spc="-9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тыс.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12000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29273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4,7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кВт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tc>
                  <a:txBody>
                    <a:bodyPr/>
                    <a:lstStyle/>
                    <a:p>
                      <a:pPr marL="360680" marR="354965" indent="2413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400" b="1" dirty="0">
                          <a:latin typeface="Times New Roman"/>
                          <a:cs typeface="Times New Roman"/>
                        </a:rPr>
                        <a:t>4,2 </a:t>
                      </a:r>
                      <a:r>
                        <a:rPr sz="2400" b="1" spc="-20" dirty="0">
                          <a:latin typeface="Times New Roman"/>
                          <a:cs typeface="Times New Roman"/>
                        </a:rPr>
                        <a:t>руб./ </a:t>
                      </a:r>
                      <a:r>
                        <a:rPr sz="2400" b="1" spc="-5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spc="-5" dirty="0">
                          <a:latin typeface="Times New Roman"/>
                          <a:cs typeface="Times New Roman"/>
                        </a:rPr>
                        <a:t>(кВт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∙</a:t>
                      </a:r>
                      <a:r>
                        <a:rPr sz="2400" b="1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400" b="1" dirty="0">
                          <a:latin typeface="Times New Roman"/>
                          <a:cs typeface="Times New Roman"/>
                        </a:rPr>
                        <a:t>ч)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CE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6365251" y="6156661"/>
            <a:ext cx="1703070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b="1" spc="-5" dirty="0">
                <a:latin typeface="Times New Roman"/>
                <a:cs typeface="Times New Roman"/>
              </a:rPr>
              <a:t>Ответ</a:t>
            </a:r>
            <a:r>
              <a:rPr sz="2600" b="1" spc="-60" dirty="0">
                <a:latin typeface="Times New Roman"/>
                <a:cs typeface="Times New Roman"/>
              </a:rPr>
              <a:t> </a:t>
            </a:r>
            <a:r>
              <a:rPr sz="2600" b="1" dirty="0">
                <a:latin typeface="Times New Roman"/>
                <a:cs typeface="Times New Roman"/>
              </a:rPr>
              <a:t>:</a:t>
            </a:r>
            <a:r>
              <a:rPr sz="2600" b="1" spc="-40" dirty="0">
                <a:latin typeface="Times New Roman"/>
                <a:cs typeface="Times New Roman"/>
              </a:rPr>
              <a:t> </a:t>
            </a:r>
            <a:r>
              <a:rPr sz="26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600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936228" y="6528625"/>
            <a:ext cx="1282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latin typeface="Calibri"/>
                <a:cs typeface="Calibri"/>
              </a:rPr>
              <a:t>9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3380</Words>
  <Application>Microsoft Office PowerPoint</Application>
  <PresentationFormat>Экран (4:3)</PresentationFormat>
  <Paragraphs>470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Arial</vt:lpstr>
      <vt:lpstr>Arial Black</vt:lpstr>
      <vt:lpstr>Calibri</vt:lpstr>
      <vt:lpstr>Monotype Corsiva</vt:lpstr>
      <vt:lpstr>Times New Roman</vt:lpstr>
      <vt:lpstr>Office Theme</vt:lpstr>
      <vt:lpstr>Приемы решения  практико-  ориентированных  задач нового типа ОГЭ</vt:lpstr>
      <vt:lpstr>Что нужно уметь</vt:lpstr>
      <vt:lpstr>Что нужно знать</vt:lpstr>
      <vt:lpstr>Задачи о дачном  участке</vt:lpstr>
      <vt:lpstr>Презентация PowerPoint</vt:lpstr>
      <vt:lpstr>1. Для объектов, указанных в таблице, определите, какими  цифрами они обозначены на плане. Заполните таблицу, в  бланк ответов перенесите последовательность четырех  цифр без пробелов, запятых и других дополнительных  символов.</vt:lpstr>
      <vt:lpstr>3. Найдите площадь бани. Ответ дайте в ква  метрах. Решение: S = a2 = a ∙ а – площадь квадрата</vt:lpstr>
      <vt:lpstr>5. Хозяин участка планирует установить в жилом доме  систему отопления. Он рассматривает два варианта:  электрическое и газовое отопление. Цены на оборудование  и стоимость его установки, данные о расходе газа,  электроэнергии и их стоимости даны в таблице.</vt:lpstr>
      <vt:lpstr>Презентация PowerPoint</vt:lpstr>
      <vt:lpstr>Задачи о земледелии в  горных районах</vt:lpstr>
      <vt:lpstr>Презентация PowerPoint</vt:lpstr>
      <vt:lpstr>Презентация PowerPoint</vt:lpstr>
      <vt:lpstr>Презентация PowerPoint</vt:lpstr>
      <vt:lpstr>3. На сколько процентов сократилась посевная  площадь после того, как земледелец устроил  террасы? Ответ округлите до десятых.</vt:lpstr>
      <vt:lpstr>4. Земледелец получает 700 г бурого риса с одного  квадратного метра засеянной площади. При шлифовке  из бурого риса получается белый рис, но при этом  теряется 14% массы. Сколько килограммов белого риса  получит земледелец со всего своего участка?</vt:lpstr>
      <vt:lpstr>Презентация PowerPoint</vt:lpstr>
      <vt:lpstr>Задачи о мобильном  интернете и тарифе</vt:lpstr>
      <vt:lpstr>Презентация PowerPoint</vt:lpstr>
      <vt:lpstr>В течение года абонент пользовался тарифом "Стандартный",  абонентская плата по которому составляла 400 рублей в месяц. При  условии нахождения абонента на территории РФ в абонентскую плату  тарифа "Стандартный" входит:</vt:lpstr>
      <vt:lpstr>1. Определите, какие месяцы соответствуют  указанному в таблице количеству израсходованных  гигабайтов.</vt:lpstr>
      <vt:lpstr>2. Сколько рублей потратил абонент на услуги связи в ноябре?</vt:lpstr>
      <vt:lpstr>3. Сколько месяцев в 2018 году абонент превышал  лимит по пакету исходящих минут?</vt:lpstr>
      <vt:lpstr>5. В конце 2018 года оператор связи предложил абоненту  перейти на новый тариф, условия которого приведены в</vt:lpstr>
      <vt:lpstr>Настоящий тариф стоит 400 рублей и включает в себя : 350 минут и 2,8 Гб  Интернета.</vt:lpstr>
      <vt:lpstr>Задачи о теплице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про шины</vt:lpstr>
      <vt:lpstr>Для маркировки автомобильных шин применяется единая система обозначений  (см. рис. 1). Первое число означает ширину В шины (ширину протектора) в  миллиметрах (см. рис.2). Второе число — высота боковины Н в процентах к  ширине шины.</vt:lpstr>
      <vt:lpstr>Презентация PowerPoint</vt:lpstr>
      <vt:lpstr>1. Какой наименьшей ширины шины можно устанавливать  на автомобиль, если диаметр диска равен 19 дюймам?  Ответ дайте в миллиметрах.</vt:lpstr>
      <vt:lpstr>3. Найдите диаметр колеса автомобиля, выходящего с завода.  Ответ дайте в сантиметрах.</vt:lpstr>
      <vt:lpstr>5. На сколько процентов уменьшится пробег автомобиля при  одном обороте колеса, если заменить шины, установленные  на заводе, шинами с маркировкой 235/45 R20?</vt:lpstr>
      <vt:lpstr>Задачи про  форматы листов</vt:lpstr>
      <vt:lpstr>Общепринятые форматы листов бумаги обозначают буквой A  и цифрой: A0, A1, A2 и так далее. Если лист формата A0  разрезать пополам, получаются два листа формата A1. Если лист A1 разрезать пополам, получаются два листа  формата A2 и так далее. При этом отношение длины листа  к его ширине у всех форматов, обозначенных буквой A, одно  и то же (то есть листы всех форматов подобны друг другу).</vt:lpstr>
      <vt:lpstr>В таблице 1 даны размеры листов бумаги четырёх  форматов: от AЗ до A6.</vt:lpstr>
      <vt:lpstr>2. Сколько листов бумаги формата А5 получится при  разрезании одного листа бумаги формата А0?</vt:lpstr>
      <vt:lpstr>4. Найдите площадь листа бумаги формата АЗ. Ответ дайте  в квадратных сантиметрах.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решения  практико-  ориентированных  задач нового типа ОГЭ</dc:title>
  <cp:lastModifiedBy>Я</cp:lastModifiedBy>
  <cp:revision>3</cp:revision>
  <dcterms:created xsi:type="dcterms:W3CDTF">2021-02-24T14:43:56Z</dcterms:created>
  <dcterms:modified xsi:type="dcterms:W3CDTF">2021-02-24T16:16:14Z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2020-05-07T00:00:00Z</vt:filetime>
  </property>
  <property fmtid="{D5CDD505-2E9C-101B-9397-08002B2CF9AE}" pid="3" name="Creator">
    <vt:lpwstr>PDFium</vt:lpwstr>
  </property>
  <property fmtid="{D5CDD505-2E9C-101B-9397-08002B2CF9AE}" pid="4" name="LastSaved">
    <vt:filetime>2020-05-07T00:00:00Z</vt:filetime>
  </property>
</Properties>
</file>